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702" r:id="rId2"/>
    <p:sldMasterId id="2147483715" r:id="rId3"/>
  </p:sldMasterIdLst>
  <p:notesMasterIdLst>
    <p:notesMasterId r:id="rId130"/>
  </p:notesMasterIdLst>
  <p:handoutMasterIdLst>
    <p:handoutMasterId r:id="rId131"/>
  </p:handoutMasterIdLst>
  <p:sldIdLst>
    <p:sldId id="8033" r:id="rId4"/>
    <p:sldId id="7995" r:id="rId5"/>
    <p:sldId id="7671" r:id="rId6"/>
    <p:sldId id="7681" r:id="rId7"/>
    <p:sldId id="983" r:id="rId8"/>
    <p:sldId id="373" r:id="rId9"/>
    <p:sldId id="1026" r:id="rId10"/>
    <p:sldId id="8075" r:id="rId11"/>
    <p:sldId id="8085" r:id="rId12"/>
    <p:sldId id="8086" r:id="rId13"/>
    <p:sldId id="8087" r:id="rId14"/>
    <p:sldId id="8084" r:id="rId15"/>
    <p:sldId id="8077" r:id="rId16"/>
    <p:sldId id="7784" r:id="rId17"/>
    <p:sldId id="8079" r:id="rId18"/>
    <p:sldId id="7774" r:id="rId19"/>
    <p:sldId id="692" r:id="rId20"/>
    <p:sldId id="7691" r:id="rId21"/>
    <p:sldId id="1028" r:id="rId22"/>
    <p:sldId id="8078" r:id="rId23"/>
    <p:sldId id="8081" r:id="rId24"/>
    <p:sldId id="7698" r:id="rId25"/>
    <p:sldId id="8037" r:id="rId26"/>
    <p:sldId id="7884" r:id="rId27"/>
    <p:sldId id="8082" r:id="rId28"/>
    <p:sldId id="8011" r:id="rId29"/>
    <p:sldId id="8058" r:id="rId30"/>
    <p:sldId id="8059" r:id="rId31"/>
    <p:sldId id="8060" r:id="rId32"/>
    <p:sldId id="8061" r:id="rId33"/>
    <p:sldId id="8062" r:id="rId34"/>
    <p:sldId id="8063" r:id="rId35"/>
    <p:sldId id="8083" r:id="rId36"/>
    <p:sldId id="8054" r:id="rId37"/>
    <p:sldId id="8052" r:id="rId38"/>
    <p:sldId id="8044" r:id="rId39"/>
    <p:sldId id="8051" r:id="rId40"/>
    <p:sldId id="8053" r:id="rId41"/>
    <p:sldId id="8046" r:id="rId42"/>
    <p:sldId id="8047" r:id="rId43"/>
    <p:sldId id="8048" r:id="rId44"/>
    <p:sldId id="8049" r:id="rId45"/>
    <p:sldId id="8045" r:id="rId46"/>
    <p:sldId id="8088" r:id="rId47"/>
    <p:sldId id="8089" r:id="rId48"/>
    <p:sldId id="8090" r:id="rId49"/>
    <p:sldId id="8034" r:id="rId50"/>
    <p:sldId id="8092" r:id="rId51"/>
    <p:sldId id="7664" r:id="rId52"/>
    <p:sldId id="7665" r:id="rId53"/>
    <p:sldId id="7835" r:id="rId54"/>
    <p:sldId id="8073" r:id="rId55"/>
    <p:sldId id="8070" r:id="rId56"/>
    <p:sldId id="7836" r:id="rId57"/>
    <p:sldId id="7837" r:id="rId58"/>
    <p:sldId id="7879" r:id="rId59"/>
    <p:sldId id="7703" r:id="rId60"/>
    <p:sldId id="7881" r:id="rId61"/>
    <p:sldId id="8074" r:id="rId62"/>
    <p:sldId id="7883" r:id="rId63"/>
    <p:sldId id="7880" r:id="rId64"/>
    <p:sldId id="7702" r:id="rId65"/>
    <p:sldId id="7710" r:id="rId66"/>
    <p:sldId id="7894" r:id="rId67"/>
    <p:sldId id="8091" r:id="rId68"/>
    <p:sldId id="8093" r:id="rId69"/>
    <p:sldId id="721" r:id="rId70"/>
    <p:sldId id="7886" r:id="rId71"/>
    <p:sldId id="8038" r:id="rId72"/>
    <p:sldId id="7729" r:id="rId73"/>
    <p:sldId id="7896" r:id="rId74"/>
    <p:sldId id="8035" r:id="rId75"/>
    <p:sldId id="1024" r:id="rId76"/>
    <p:sldId id="7677" r:id="rId77"/>
    <p:sldId id="8040" r:id="rId78"/>
    <p:sldId id="1021" r:id="rId79"/>
    <p:sldId id="583" r:id="rId80"/>
    <p:sldId id="7895" r:id="rId81"/>
    <p:sldId id="727" r:id="rId82"/>
    <p:sldId id="7950" r:id="rId83"/>
    <p:sldId id="8004" r:id="rId84"/>
    <p:sldId id="8006" r:id="rId85"/>
    <p:sldId id="7956" r:id="rId86"/>
    <p:sldId id="8042" r:id="rId87"/>
    <p:sldId id="1102" r:id="rId88"/>
    <p:sldId id="1103" r:id="rId89"/>
    <p:sldId id="8043" r:id="rId90"/>
    <p:sldId id="988" r:id="rId91"/>
    <p:sldId id="7968" r:id="rId92"/>
    <p:sldId id="7683" r:id="rId93"/>
    <p:sldId id="8019" r:id="rId94"/>
    <p:sldId id="8017" r:id="rId95"/>
    <p:sldId id="8018" r:id="rId96"/>
    <p:sldId id="8020" r:id="rId97"/>
    <p:sldId id="7962" r:id="rId98"/>
    <p:sldId id="7833" r:id="rId99"/>
    <p:sldId id="8021" r:id="rId100"/>
    <p:sldId id="7953" r:id="rId101"/>
    <p:sldId id="8022" r:id="rId102"/>
    <p:sldId id="7954" r:id="rId103"/>
    <p:sldId id="8023" r:id="rId104"/>
    <p:sldId id="8024" r:id="rId105"/>
    <p:sldId id="8027" r:id="rId106"/>
    <p:sldId id="8028" r:id="rId107"/>
    <p:sldId id="8029" r:id="rId108"/>
    <p:sldId id="7890" r:id="rId109"/>
    <p:sldId id="7891" r:id="rId110"/>
    <p:sldId id="8030" r:id="rId111"/>
    <p:sldId id="7794" r:id="rId112"/>
    <p:sldId id="7795" r:id="rId113"/>
    <p:sldId id="7842" r:id="rId114"/>
    <p:sldId id="1253" r:id="rId115"/>
    <p:sldId id="7771" r:id="rId116"/>
    <p:sldId id="7699" r:id="rId117"/>
    <p:sldId id="7657" r:id="rId118"/>
    <p:sldId id="7789" r:id="rId119"/>
    <p:sldId id="7930" r:id="rId120"/>
    <p:sldId id="7931" r:id="rId121"/>
    <p:sldId id="8031" r:id="rId122"/>
    <p:sldId id="7998" r:id="rId123"/>
    <p:sldId id="7957" r:id="rId124"/>
    <p:sldId id="8032" r:id="rId125"/>
    <p:sldId id="7927" r:id="rId126"/>
    <p:sldId id="7960" r:id="rId127"/>
    <p:sldId id="8003" r:id="rId128"/>
    <p:sldId id="7992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C55A11"/>
    <a:srgbClr val="002060"/>
    <a:srgbClr val="FFFFFF"/>
    <a:srgbClr val="FEFFFA"/>
    <a:srgbClr val="BFBFBF"/>
    <a:srgbClr val="E8FAFA"/>
    <a:srgbClr val="19CBCF"/>
    <a:srgbClr val="21F3F7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033"/>
    <p:restoredTop sz="77133"/>
  </p:normalViewPr>
  <p:slideViewPr>
    <p:cSldViewPr snapToGrid="0">
      <p:cViewPr>
        <p:scale>
          <a:sx n="82" d="100"/>
          <a:sy n="82" d="100"/>
        </p:scale>
        <p:origin x="1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commentAuthors" Target="commentAuthor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311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731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57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7" y="6"/>
            <a:ext cx="11983495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21" y="770468"/>
            <a:ext cx="11983496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2747" y="6413147"/>
            <a:ext cx="1440160" cy="3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/>
        </p:nvSpPr>
        <p:spPr>
          <a:xfrm>
            <a:off x="0" y="0"/>
            <a:ext cx="12192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" y="1"/>
            <a:ext cx="12185227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02038"/>
            <a:ext cx="12185227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35E98-1A3A-0FEE-9820-666EF0A3D1B3}"/>
              </a:ext>
            </a:extLst>
          </p:cNvPr>
          <p:cNvSpPr/>
          <p:nvPr userDrawn="1"/>
        </p:nvSpPr>
        <p:spPr>
          <a:xfrm>
            <a:off x="0" y="3"/>
            <a:ext cx="12192000" cy="32559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6138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048" y="-6350"/>
            <a:ext cx="9137904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048" y="974721"/>
            <a:ext cx="9137904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57731" y="6434479"/>
            <a:ext cx="682053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0F769E-0A00-B1FA-80B7-7886E2E65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216" y="6458015"/>
            <a:ext cx="1828800" cy="3180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3AB16-02F4-B075-AEEA-CEB8DE928355}"/>
              </a:ext>
            </a:extLst>
          </p:cNvPr>
          <p:cNvSpPr/>
          <p:nvPr userDrawn="1"/>
        </p:nvSpPr>
        <p:spPr>
          <a:xfrm>
            <a:off x="0" y="0"/>
            <a:ext cx="1527048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FC407-2991-1CDE-6F81-E14F50BD3F53}"/>
              </a:ext>
            </a:extLst>
          </p:cNvPr>
          <p:cNvSpPr/>
          <p:nvPr userDrawn="1"/>
        </p:nvSpPr>
        <p:spPr>
          <a:xfrm>
            <a:off x="10664952" y="0"/>
            <a:ext cx="1527048" cy="6873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97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/>
        </p:nvSpPr>
        <p:spPr>
          <a:xfrm>
            <a:off x="0" y="1045032"/>
            <a:ext cx="12192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354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" y="6505369"/>
            <a:ext cx="1984525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90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60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" y="6505369"/>
            <a:ext cx="1984525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/>
        </p:nvSpPr>
        <p:spPr>
          <a:xfrm>
            <a:off x="9448800" y="6483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97369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safari.png">
            <a:extLst>
              <a:ext uri="{FF2B5EF4-FFF2-40B4-BE49-F238E27FC236}">
                <a16:creationId xmlns:a16="http://schemas.microsoft.com/office/drawing/2014/main" id="{3C70062C-F46E-55D4-47A4-AF730E712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2747" y="6413147"/>
            <a:ext cx="1440160" cy="3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9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4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4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6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52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/>
        </p:nvSpPr>
        <p:spPr>
          <a:xfrm>
            <a:off x="0" y="0"/>
            <a:ext cx="12191997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40" y="3"/>
            <a:ext cx="11859491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88967"/>
            <a:ext cx="12191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106" y="6517178"/>
            <a:ext cx="1378529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12.03.2024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1065" y="6517178"/>
            <a:ext cx="5903408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94474" y="6517178"/>
            <a:ext cx="652087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2" y="6514678"/>
            <a:ext cx="1753985" cy="253076"/>
          </a:xfrm>
          <a:prstGeom prst="rect">
            <a:avLst/>
          </a:prstGeom>
        </p:spPr>
      </p:pic>
      <p:sp>
        <p:nvSpPr>
          <p:cNvPr id="8" name="Dikdörtgen 6">
            <a:extLst>
              <a:ext uri="{FF2B5EF4-FFF2-40B4-BE49-F238E27FC236}">
                <a16:creationId xmlns:a16="http://schemas.microsoft.com/office/drawing/2014/main" id="{AABD27B6-845A-D130-549D-65D321EDFEA6}"/>
              </a:ext>
            </a:extLst>
          </p:cNvPr>
          <p:cNvSpPr/>
          <p:nvPr userDrawn="1"/>
        </p:nvSpPr>
        <p:spPr>
          <a:xfrm>
            <a:off x="0" y="1"/>
            <a:ext cx="12191997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/>
          </a:p>
        </p:txBody>
      </p:sp>
      <p:pic>
        <p:nvPicPr>
          <p:cNvPr id="10" name="Graphic 2">
            <a:extLst>
              <a:ext uri="{FF2B5EF4-FFF2-40B4-BE49-F238E27FC236}">
                <a16:creationId xmlns:a16="http://schemas.microsoft.com/office/drawing/2014/main" id="{0CC0F7EE-6BBC-1F75-13D7-A4E95BBD6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6" y="6514679"/>
            <a:ext cx="1753985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4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35"/>
            <a:ext cx="12192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357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" y="6505372"/>
            <a:ext cx="1984525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" y="6505372"/>
            <a:ext cx="1984525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9448800" y="6483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1"/>
            <a:ext cx="12191997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41" y="3"/>
            <a:ext cx="11859491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" y="1088967"/>
            <a:ext cx="12191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8110" y="6517180"/>
            <a:ext cx="1378529" cy="204299"/>
          </a:xfrm>
        </p:spPr>
        <p:txBody>
          <a:bodyPr/>
          <a:lstStyle/>
          <a:p>
            <a:fld id="{A332BEE0-9135-4AC6-885F-82FD1AE2535E}" type="datetime1">
              <a:rPr lang="tr-TR" smtClean="0"/>
              <a:t>12.03.2024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1065" y="6517180"/>
            <a:ext cx="5903408" cy="204299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94478" y="6517180"/>
            <a:ext cx="652087" cy="204299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6" y="6514679"/>
            <a:ext cx="1753985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19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8894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3" y="3"/>
            <a:ext cx="11983495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21" y="770468"/>
            <a:ext cx="11983496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747" y="6413144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/>
        </p:nvSpPr>
        <p:spPr>
          <a:xfrm>
            <a:off x="0" y="0"/>
            <a:ext cx="12192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" y="1"/>
            <a:ext cx="12185227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02038"/>
            <a:ext cx="12185227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2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680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820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27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540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503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619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2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3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663" r:id="rId13"/>
    <p:sldLayoutId id="2147483666" r:id="rId14"/>
    <p:sldLayoutId id="214748367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52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8.svg"/><Relationship Id="rId4" Type="http://schemas.openxmlformats.org/officeDocument/2006/relationships/image" Target="../media/image15.svg"/><Relationship Id="rId9" Type="http://schemas.openxmlformats.org/officeDocument/2006/relationships/image" Target="../media/image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afari.ethz.ch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afari.ethz.ch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afari.ethz.ch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afari.ethz.ch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"/>
            <a:ext cx="1219200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5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1596067" y="538804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68400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8162251" y="538205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3810000" y="3762054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Microsoft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65201"/>
            <a:ext cx="4284048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51701"/>
              </p:ext>
            </p:extLst>
          </p:nvPr>
        </p:nvGraphicFramePr>
        <p:xfrm>
          <a:off x="5899908" y="1671548"/>
          <a:ext cx="4489939" cy="517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483.xalancbmk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482.sphinx3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505.mcf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471.omnetpp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tpch2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520.omnetpp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  <a:tr h="329293"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</a:rPr>
                        <a:t>* Row counts are across all banks</a:t>
                      </a: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50532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5808055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585364" y="2327571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7143519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8727532" y="1671548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149513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2533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18226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1505423" y="1851052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1523999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1524000" y="1916407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1523999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152400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1523999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1521801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sz="2400" b="1" dirty="0">
                    <a:solidFill>
                      <a:prstClr val="black"/>
                    </a:solidFill>
                  </a:rPr>
                  <a:t>	</a:t>
                </a: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1524000" y="992154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Periodic Refresh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: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Periodically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restores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charge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	DRAM cells leak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1491" y="4358392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3049104" y="4332546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DRAM Row</a:t>
            </a: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3049104" y="4659871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3049104" y="4005221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3153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4279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4279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prstClr val="black"/>
                  </a:solidFill>
                  <a:latin typeface="Cambria" panose="02040503050406030204" pitchFamily="18" charset="0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4894268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2375096" y="3125567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: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Repeatedly accessing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a DRAM row can cause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		   bit flips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in other </a:t>
            </a:r>
            <a: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physically nearby rows</a:t>
            </a: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2375089" y="5196111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Preventive Refresh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: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Mitigates RowHammer </a:t>
            </a:r>
            <a:b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		          	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by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refreshing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physically nearby rows </a:t>
            </a:r>
            <a:b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		          	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of a repeatedly accessed row</a:t>
            </a: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5" y="5"/>
            <a:ext cx="9143999" cy="10561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991" y="1116425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3618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2078700" y="3580815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2078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6304892" y="1504244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9915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1521803" y="5152021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2400" b="1" dirty="0">
                  <a:solidFill>
                    <a:srgbClr val="C00000"/>
                  </a:solidFill>
                </a:rPr>
                <a:t>More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</a:rPr>
                <a:t>periodic refresh </a:t>
              </a:r>
              <a:r>
                <a:rPr lang="en-US" sz="2400" dirty="0">
                  <a:solidFill>
                    <a:prstClr val="black"/>
                  </a:solidFill>
                </a:rPr>
                <a:t>operations incur </a:t>
              </a:r>
              <a:br>
                <a:rPr lang="en-US" sz="2400" dirty="0">
                  <a:solidFill>
                    <a:prstClr val="black"/>
                  </a:solidFill>
                </a:rPr>
              </a:br>
              <a:r>
                <a:rPr lang="en-US" sz="2400" b="1" dirty="0">
                  <a:solidFill>
                    <a:srgbClr val="C00000"/>
                  </a:solidFill>
                </a:rPr>
                <a:t>larger performance overhead </a:t>
              </a:r>
              <a:r>
                <a:rPr lang="en-US" sz="2400" dirty="0">
                  <a:solidFill>
                    <a:prstClr val="black"/>
                  </a:solidFill>
                </a:rPr>
                <a:t>as DRAM </a:t>
              </a:r>
              <a:r>
                <a:rPr lang="en-US" sz="2400" b="1" dirty="0">
                  <a:solidFill>
                    <a:srgbClr val="7030A0"/>
                  </a:solidFill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3" y="355545"/>
            <a:ext cx="3200400" cy="3200400"/>
          </a:xfr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/>
              <a:pPr/>
              <a:t>109</a:t>
            </a:fld>
            <a:endParaRPr lang="en-US" sz="18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4554951" y="1879815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629836" y="2060144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2400" b="1">
                  <a:solidFill>
                    <a:srgbClr val="BD5511"/>
                  </a:solidFill>
                  <a:latin typeface="Cambria" panose="02040503050406030204" pitchFamily="18" charset="0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2300" b="1">
                    <a:solidFill>
                      <a:srgbClr val="70AD47">
                        <a:lumMod val="75000"/>
                      </a:srgbClr>
                    </a:solidFill>
                    <a:latin typeface="Cambria" panose="02040503050406030204" pitchFamily="18" charset="0"/>
                    <a:ea typeface="等线" panose="02010600030101010101" pitchFamily="2" charset="-122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2300" b="1">
                    <a:solidFill>
                      <a:prstClr val="white">
                        <a:lumMod val="85000"/>
                      </a:prstClr>
                    </a:solidFill>
                    <a:latin typeface="Cambria" panose="02040503050406030204" pitchFamily="18" charset="0"/>
                    <a:ea typeface="等线" panose="02010600030101010101" pitchFamily="2" charset="-122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4230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2400" b="1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ct val="90000"/>
                </a:lnSpc>
                <a:defRPr/>
              </a:pPr>
              <a:r>
                <a:rPr lang="en-US" sz="2300" b="1">
                  <a:solidFill>
                    <a:prstClr val="black"/>
                  </a:solidFill>
                  <a:latin typeface="Cambria" panose="02040503050406030204" pitchFamily="18" charset="0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302588"/>
              <a:ext cx="780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b="1">
                  <a:solidFill>
                    <a:srgbClr val="5B9BD5">
                      <a:lumMod val="20000"/>
                      <a:lumOff val="80000"/>
                    </a:srgbClr>
                  </a:solidFill>
                  <a:latin typeface="Calibri" panose="020F0502020204030204"/>
                  <a:ea typeface="等线" panose="02010600030101010101" pitchFamily="2" charset="-122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7553923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80000"/>
              </a:lnSpc>
              <a:defRPr/>
            </a:pPr>
            <a:r>
              <a:rPr lang="en-US" sz="24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7553923" y="3296490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defRPr/>
            </a:pPr>
            <a:endParaRPr lang="en-US" sz="16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7665766" y="5229005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lnSpc>
                <a:spcPct val="90000"/>
              </a:lnSpc>
              <a:defRPr/>
            </a:pPr>
            <a:r>
              <a:rPr lang="en-US" sz="2300" b="1">
                <a:solidFill>
                  <a:srgbClr val="5B9BD5">
                    <a:lumMod val="20000"/>
                    <a:lumOff val="80000"/>
                  </a:srgbClr>
                </a:solidFill>
                <a:latin typeface="Cambria" panose="02040503050406030204" pitchFamily="18" charset="0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7654551" y="3393300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 err="1">
                  <a:solidFill>
                    <a:srgbClr val="ED7D31"/>
                  </a:solidFill>
                  <a:latin typeface="Cambria" panose="02040503050406030204" pitchFamily="18" charset="0"/>
                </a:rPr>
                <a:t>Bitline</a:t>
              </a:r>
              <a:endParaRPr lang="en-US" sz="1600">
                <a:solidFill>
                  <a:srgbClr val="ED7D3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7665773" y="3750932"/>
            <a:ext cx="2996877" cy="1451934"/>
            <a:chOff x="6141766" y="3750932"/>
            <a:chExt cx="2996877" cy="1451934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mbria" panose="02040503050406030204" pitchFamily="18" charset="0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28057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4688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3632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69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7916612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prstClr val="black"/>
                  </a:solidFill>
                  <a:latin typeface="Cambria" panose="02040503050406030204" pitchFamily="18" charset="0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307686" y="3334657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7339752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7837721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9898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1620"/>
              </a:lnSpc>
              <a:defRPr/>
            </a:pPr>
            <a:r>
              <a:rPr lang="en-US" sz="1600" b="1">
                <a:solidFill>
                  <a:srgbClr val="C00000"/>
                </a:solidFill>
                <a:latin typeface="Cambria" panose="02040503050406030204" pitchFamily="18" charset="0"/>
              </a:rPr>
              <a:t>DRAM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3186855" y="3783259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3183892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6028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5899908" y="1671548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5830633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8610600" y="2327571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8168755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52400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152400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1524000" y="3490346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152400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/>
              <a:pPr/>
              <a:t>110</a:t>
            </a:fld>
            <a:endParaRPr lang="en-US" sz="1800" dirty="0"/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1985114" y="1151474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defRPr/>
            </a:pPr>
            <a:endParaRPr lang="en-US" sz="16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625727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80000"/>
              </a:lnSpc>
              <a:defRPr/>
            </a:pPr>
            <a:r>
              <a:rPr lang="en-US" sz="24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2085742" y="1248284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 err="1">
                  <a:solidFill>
                    <a:srgbClr val="ED7D31"/>
                  </a:solidFill>
                  <a:latin typeface="Cambria" panose="02040503050406030204" pitchFamily="18" charset="0"/>
                </a:rPr>
                <a:t>Bitline</a:t>
              </a:r>
              <a:endParaRPr lang="en-US" sz="1600">
                <a:solidFill>
                  <a:srgbClr val="ED7D3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2096964" y="1605916"/>
            <a:ext cx="2996877" cy="1451934"/>
            <a:chOff x="6141766" y="3750932"/>
            <a:chExt cx="2996877" cy="1451934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mbria" panose="02040503050406030204" pitchFamily="18" charset="0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28057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4688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3632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69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2347803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prstClr val="black"/>
                  </a:solidFill>
                  <a:latin typeface="Cambria" panose="02040503050406030204" pitchFamily="18" charset="0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4160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2400" b="1">
                  <a:solidFill>
                    <a:srgbClr val="4472C4">
                      <a:lumMod val="75000"/>
                    </a:srgbClr>
                  </a:solidFill>
                  <a:latin typeface="Cambria" panose="02040503050406030204" pitchFamily="18" charset="0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2096957" y="3083989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lnSpc>
                <a:spcPct val="90000"/>
              </a:lnSpc>
              <a:defRPr/>
            </a:pPr>
            <a:r>
              <a:rPr lang="en-US" sz="2400" b="1">
                <a:solidFill>
                  <a:srgbClr val="5B9BD5">
                    <a:lumMod val="20000"/>
                    <a:lumOff val="80000"/>
                  </a:srgbClr>
                </a:solidFill>
                <a:latin typeface="Cambria" panose="02040503050406030204" pitchFamily="18" charset="0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1999362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1849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indent="-365760" defTabSz="914400">
              <a:buFontTx/>
              <a:buAutoNum type="arabicPeriod"/>
              <a:defRPr/>
            </a:pPr>
            <a:r>
              <a:rPr lang="en-US" sz="2400" b="1" u="sng">
                <a:solidFill>
                  <a:srgbClr val="C00000"/>
                </a:solidFill>
                <a:latin typeface="Cambria"/>
                <a:ea typeface="Cambria"/>
              </a:rPr>
              <a:t>Row Activation</a:t>
            </a:r>
            <a:r>
              <a:rPr lang="en-US" sz="2400" b="1">
                <a:solidFill>
                  <a:srgbClr val="C00000"/>
                </a:solidFill>
                <a:latin typeface="Cambria"/>
                <a:ea typeface="Cambria"/>
              </a:rPr>
              <a:t>: </a:t>
            </a:r>
            <a:r>
              <a:rPr lang="en-US" sz="2400">
                <a:solidFill>
                  <a:srgbClr val="C00000"/>
                </a:solidFill>
                <a:latin typeface="Cambria"/>
                <a:ea typeface="Cambria"/>
              </a:rPr>
              <a:t>Fetch the row’s content into the row buffer </a:t>
            </a:r>
            <a:endParaRPr lang="en-US" sz="2400">
              <a:solidFill>
                <a:prstClr val="black"/>
              </a:solidFill>
              <a:latin typeface="Cambria"/>
              <a:ea typeface="Cambria"/>
              <a:cs typeface="Calibri" panose="020F0502020204030204"/>
            </a:endParaRPr>
          </a:p>
          <a:p>
            <a:pPr marL="182880" indent="-365760" defTabSz="914400">
              <a:buFontTx/>
              <a:buAutoNum type="arabicPeriod"/>
              <a:defRPr/>
            </a:pPr>
            <a:endParaRPr lang="en-US" sz="2400">
              <a:solidFill>
                <a:srgbClr val="C00000"/>
              </a:solidFill>
              <a:latin typeface="Cambria" panose="02040503050406030204" pitchFamily="18" charset="0"/>
              <a:ea typeface="Cambria"/>
            </a:endParaRPr>
          </a:p>
          <a:p>
            <a:pPr marL="182880" indent="-365760" defTabSz="914400">
              <a:buFontTx/>
              <a:buAutoNum type="arabicPeriod"/>
              <a:defRPr/>
            </a:pPr>
            <a:r>
              <a:rPr lang="en-US" sz="2400" b="1" u="sng">
                <a:solidFill>
                  <a:srgbClr val="BD5511"/>
                </a:solidFill>
                <a:latin typeface="Cambria"/>
                <a:ea typeface="Cambria"/>
              </a:rPr>
              <a:t>Column Access</a:t>
            </a:r>
            <a:r>
              <a:rPr lang="en-US" sz="2400" b="1">
                <a:solidFill>
                  <a:srgbClr val="BD5511"/>
                </a:solidFill>
                <a:latin typeface="Cambria"/>
                <a:ea typeface="Cambria"/>
              </a:rPr>
              <a:t>: </a:t>
            </a:r>
            <a:r>
              <a:rPr lang="en-US" sz="2400">
                <a:solidFill>
                  <a:srgbClr val="BD5511"/>
                </a:solidFill>
                <a:latin typeface="Cambria"/>
                <a:ea typeface="Cambria"/>
              </a:rPr>
              <a:t>Read/Write a column in the row buffer</a:t>
            </a:r>
            <a:endParaRPr lang="en-US" sz="2400">
              <a:solidFill>
                <a:srgbClr val="000000"/>
              </a:solidFill>
              <a:latin typeface="Cambria"/>
              <a:ea typeface="Cambria"/>
              <a:cs typeface="Calibri" panose="020F0502020204030204"/>
            </a:endParaRPr>
          </a:p>
          <a:p>
            <a:pPr marL="182880" indent="-365760" defTabSz="914400">
              <a:buFontTx/>
              <a:buAutoNum type="arabicPeriod"/>
              <a:defRPr/>
            </a:pPr>
            <a:endParaRPr lang="en-US" sz="2400" b="1">
              <a:solidFill>
                <a:srgbClr val="BD5511"/>
              </a:solidFill>
              <a:latin typeface="Cambria"/>
              <a:ea typeface="Cambria"/>
              <a:cs typeface="Calibri" panose="020F0502020204030204"/>
            </a:endParaRPr>
          </a:p>
          <a:p>
            <a:pPr marL="182880" indent="-365760" defTabSz="914400">
              <a:buFontTx/>
              <a:buAutoNum type="arabicPeriod"/>
              <a:defRPr/>
            </a:pPr>
            <a:r>
              <a:rPr lang="en-US" sz="2400" b="1" u="sng" err="1">
                <a:solidFill>
                  <a:prstClr val="black"/>
                </a:solidFill>
                <a:latin typeface="Cambria"/>
                <a:ea typeface="Cambria"/>
                <a:cs typeface="Calibri"/>
              </a:rPr>
              <a:t>Precharge</a:t>
            </a:r>
            <a:r>
              <a:rPr lang="en-US" sz="2400" b="1">
                <a:solidFill>
                  <a:prstClr val="black"/>
                </a:solidFill>
                <a:latin typeface="Cambria"/>
                <a:ea typeface="Cambria"/>
                <a:cs typeface="Calibri"/>
              </a:rPr>
              <a:t>: </a:t>
            </a:r>
            <a:r>
              <a:rPr lang="en-US" sz="2400">
                <a:solidFill>
                  <a:prstClr val="black"/>
                </a:solidFill>
                <a:latin typeface="Cambria"/>
                <a:ea typeface="Cambria"/>
                <a:cs typeface="Calibri"/>
              </a:rPr>
              <a:t>Disconnect the row from the row buffer</a:t>
            </a:r>
            <a:endParaRPr lang="en-US" sz="2400">
              <a:solidFill>
                <a:srgbClr val="000000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7182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err="1">
                  <a:solidFill>
                    <a:srgbClr val="4472C4"/>
                  </a:solidFill>
                  <a:latin typeface="Cambria" panose="02040503050406030204" pitchFamily="18" charset="0"/>
                </a:rPr>
                <a:t>Wordline</a:t>
              </a:r>
              <a:endParaRPr lang="en-US" sz="1600">
                <a:solidFill>
                  <a:srgbClr val="4472C4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>
                  <a:solidFill>
                    <a:srgbClr val="C00000"/>
                  </a:solidFill>
                  <a:latin typeface="Cambria" panose="02040503050406030204" pitchFamily="18" charset="0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914400">
                <a:lnSpc>
                  <a:spcPts val="1200"/>
                </a:lnSpc>
                <a:defRPr/>
              </a:pPr>
              <a:r>
                <a:rPr lang="en-US" sz="1600" i="1">
                  <a:solidFill>
                    <a:prstClr val="black"/>
                  </a:solidFill>
                  <a:latin typeface="Cambria" panose="02040503050406030204" pitchFamily="18" charset="0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err="1">
                  <a:solidFill>
                    <a:srgbClr val="ED7D30"/>
                  </a:solidFill>
                  <a:latin typeface="Cambria" panose="02040503050406030204" pitchFamily="18" charset="0"/>
                </a:rPr>
                <a:t>Bitline</a:t>
              </a:r>
              <a:endParaRPr lang="en-US" sz="1600">
                <a:solidFill>
                  <a:srgbClr val="ED7D30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8124266" y="2192163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1600">
                  <a:solidFill>
                    <a:srgbClr val="C00000"/>
                  </a:solidFill>
                  <a:latin typeface="Cambria" panose="02040503050406030204" pitchFamily="18" charset="0"/>
                </a:rPr>
                <a:t>charge</a:t>
              </a:r>
            </a:p>
            <a:p>
              <a:pPr algn="ctr" defTabSz="914400">
                <a:defRPr/>
              </a:pPr>
              <a:r>
                <a:rPr lang="en-US" sz="1600">
                  <a:solidFill>
                    <a:srgbClr val="C00000"/>
                  </a:solidFill>
                  <a:latin typeface="Cambria" panose="02040503050406030204" pitchFamily="18" charset="0"/>
                </a:rPr>
                <a:t>leakage</a:t>
              </a:r>
            </a:p>
            <a:p>
              <a:pPr algn="ctr" defTabSz="914400">
                <a:defRPr/>
              </a:pPr>
              <a:r>
                <a:rPr lang="en-US" sz="160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5882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sz="2000" b="1" u="sng">
                <a:solidFill>
                  <a:srgbClr val="2F5597"/>
                </a:solidFill>
                <a:latin typeface="Cambria"/>
                <a:ea typeface="Cambria"/>
              </a:rPr>
              <a:t>Refresh</a:t>
            </a:r>
            <a:r>
              <a:rPr lang="en-US" sz="2000" b="1">
                <a:solidFill>
                  <a:srgbClr val="2F5597"/>
                </a:solidFill>
                <a:latin typeface="Cambria"/>
                <a:ea typeface="Cambria"/>
              </a:rPr>
              <a:t>: </a:t>
            </a:r>
            <a:r>
              <a:rPr lang="en-US" sz="2000">
                <a:solidFill>
                  <a:srgbClr val="2F5597"/>
                </a:solidFill>
                <a:latin typeface="Cambria"/>
                <a:ea typeface="Cambria"/>
              </a:rPr>
              <a:t>Restores the capacitor voltage</a:t>
            </a:r>
            <a:br>
              <a:rPr lang="en-US" sz="200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000">
                <a:solidFill>
                  <a:srgbClr val="2F5597"/>
                </a:solidFill>
                <a:latin typeface="Cambria"/>
                <a:ea typeface="Cambria"/>
              </a:rPr>
              <a:t>with a time period called </a:t>
            </a:r>
            <a:r>
              <a:rPr lang="en-US" sz="2000" b="1">
                <a:solidFill>
                  <a:srgbClr val="2F5597"/>
                </a:solidFill>
                <a:latin typeface="Cambria"/>
                <a:ea typeface="Cambria"/>
              </a:rPr>
              <a:t>refresh window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2096964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srgbClr val="BD5511"/>
                  </a:solidFill>
                  <a:latin typeface="Cambria" panose="02040503050406030204" pitchFamily="18" charset="0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Increased refresh rate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isolation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Reactive refresh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Proactive throttling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4901030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4901030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4901030" y="3523268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4901030" y="3024951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7383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7381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4901030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4894486" y="4899446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4901030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7706650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4901030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7290983" y="4635374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7706650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7290983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6788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5057557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6492822" y="5936733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6161731" y="6269978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98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5057557" y="1485512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4749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7713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7284439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8099165" y="1526373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8099158" y="1831017"/>
            <a:ext cx="2307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4805915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4974525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6794957" y="5926003"/>
            <a:ext cx="1241220" cy="7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2742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2725314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2735970" y="1488822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2723612" y="1474899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2723612" y="1481206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2722843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2708133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3115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5117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7135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9193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3130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5132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7150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9208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217" y="1163219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3433294" y="1488822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7C5294"/>
                  </a:solidFill>
                  <a:latin typeface="Calibri" panose="020F0502020204030204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00BA93"/>
                  </a:solidFill>
                  <a:latin typeface="Calibri" panose="020F0502020204030204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0E83E3"/>
                  </a:solidFill>
                  <a:latin typeface="Calibri" panose="020F0502020204030204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D8302E"/>
                  </a:solidFill>
                  <a:latin typeface="Calibri" panose="020F0502020204030204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FFCC6E"/>
                  </a:solidFill>
                  <a:latin typeface="Calibri" panose="020F0502020204030204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E26F55"/>
                  </a:solidFill>
                  <a:latin typeface="Calibri" panose="020F0502020204030204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8005902" y="2789592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Calibri" panose="020F0502020204030204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8109831" y="205834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latin typeface="Calibri" panose="020F0502020204030204"/>
              </a:rPr>
              <a:t>TWiCe</a:t>
            </a:r>
            <a:r>
              <a:rPr lang="en-US" sz="140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latin typeface="Calibri" panose="020F0502020204030204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9328250" y="1546837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latin typeface="Calibri" panose="020F0502020204030204"/>
              </a:rPr>
              <a:t>Ideal</a:t>
            </a:r>
            <a:endParaRPr lang="en-US" dirty="0">
              <a:ln>
                <a:solidFill>
                  <a:srgbClr val="66A105"/>
                </a:solidFill>
              </a:ln>
              <a:solidFill>
                <a:srgbClr val="66A105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9113270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1892214" y="1485127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3085410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i="1" dirty="0" err="1">
                <a:solidFill>
                  <a:prstClr val="black"/>
                </a:solidFill>
                <a:latin typeface="Cambria" panose="02040503050406030204" pitchFamily="18" charset="0"/>
              </a:rPr>
              <a:t>HC</a:t>
            </a:r>
            <a:r>
              <a:rPr lang="en-US" sz="1600" i="1" baseline="-25000" dirty="0" err="1">
                <a:solidFill>
                  <a:prstClr val="black"/>
                </a:solidFill>
                <a:latin typeface="Cambria" panose="02040503050406030204" pitchFamily="18" charset="0"/>
              </a:rPr>
              <a:t>first</a:t>
            </a:r>
            <a:r>
              <a:rPr lang="en-US" sz="1600" i="1" baseline="-250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</a:rPr>
              <a:t>(number of hammers required to induce first </a:t>
            </a:r>
            <a:r>
              <a:rPr lang="en-US" sz="1600" i="1" dirty="0" err="1">
                <a:solidFill>
                  <a:prstClr val="black"/>
                </a:solidFill>
                <a:latin typeface="Cambria" panose="02040503050406030204" pitchFamily="18" charset="0"/>
              </a:rPr>
              <a:t>RowHammer</a:t>
            </a: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</a:rPr>
              <a:t> bit flip)</a:t>
            </a:r>
            <a:endParaRPr lang="en-US" sz="1600" i="1" baseline="-250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9898516" y="1546837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9904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524001" y="5528534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600" dirty="0">
                <a:solidFill>
                  <a:srgbClr val="000000"/>
                </a:solidFill>
                <a:latin typeface="-webkit-standard"/>
              </a:rPr>
              <a:t>J. S. Kim, M. Patel, A. G. </a:t>
            </a:r>
            <a:r>
              <a:rPr lang="en-US" sz="1600" dirty="0" err="1">
                <a:solidFill>
                  <a:srgbClr val="000000"/>
                </a:solidFill>
                <a:latin typeface="-webkit-standard"/>
              </a:rPr>
              <a:t>Yaglikci</a:t>
            </a:r>
            <a:r>
              <a:rPr lang="en-US" sz="1600" dirty="0">
                <a:solidFill>
                  <a:srgbClr val="000000"/>
                </a:solidFill>
                <a:latin typeface="-webkit-standard"/>
              </a:rPr>
              <a:t>, H. Hassan, R. Azizi, L. </a:t>
            </a:r>
            <a:r>
              <a:rPr lang="en-US" sz="1600" dirty="0" err="1">
                <a:solidFill>
                  <a:srgbClr val="000000"/>
                </a:solidFill>
                <a:latin typeface="-webkit-standard"/>
              </a:rPr>
              <a:t>Orosa</a:t>
            </a:r>
            <a:r>
              <a:rPr lang="en-US" sz="1600" dirty="0">
                <a:solidFill>
                  <a:srgbClr val="000000"/>
                </a:solidFill>
                <a:latin typeface="-webkit-standard"/>
              </a:rPr>
              <a:t>, and O. </a:t>
            </a:r>
            <a:r>
              <a:rPr lang="en-US" sz="1600" dirty="0" err="1">
                <a:solidFill>
                  <a:srgbClr val="000000"/>
                </a:solidFill>
                <a:latin typeface="-webkit-standard"/>
              </a:rPr>
              <a:t>Mutlu</a:t>
            </a:r>
            <a:r>
              <a:rPr lang="en-US" sz="1600" dirty="0">
                <a:solidFill>
                  <a:srgbClr val="000000"/>
                </a:solidFill>
                <a:latin typeface="-webkit-standard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-webkit-standard"/>
                <a:hlinkClick r:id="rId11"/>
              </a:rPr>
              <a:t>"Revisiting RowHammer: An Experimental Analysis of Modern Devices and Mitigation Techniques,”</a:t>
            </a:r>
            <a:r>
              <a:rPr lang="en-US" sz="1600" b="1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-webkit-standard"/>
              </a:rPr>
              <a:t>in </a:t>
            </a:r>
            <a:r>
              <a:rPr lang="en-US" sz="1600" i="1" dirty="0">
                <a:solidFill>
                  <a:srgbClr val="000000"/>
                </a:solidFill>
                <a:latin typeface="-webkit-standard"/>
              </a:rPr>
              <a:t>ISCA</a:t>
            </a:r>
            <a:r>
              <a:rPr lang="en-US" sz="1600" dirty="0">
                <a:solidFill>
                  <a:srgbClr val="000000"/>
                </a:solidFill>
                <a:latin typeface="-webkit-standard"/>
              </a:rPr>
              <a:t>, 2020.</a:t>
            </a:r>
            <a:endParaRPr lang="en-US" sz="1600" i="1" baseline="-250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980735"/>
            <a:ext cx="8610600" cy="51530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</a:rPr>
              <a:t>Haocong</a:t>
            </a:r>
            <a:r>
              <a:rPr lang="en-US" sz="1800" dirty="0">
                <a:solidFill>
                  <a:srgbClr val="000000"/>
                </a:solidFill>
              </a:rPr>
              <a:t> Luo, </a:t>
            </a:r>
            <a:r>
              <a:rPr lang="en-US" sz="1800" dirty="0" err="1">
                <a:solidFill>
                  <a:srgbClr val="000000"/>
                </a:solidFill>
              </a:rPr>
              <a:t>Ataberk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Olgun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Giray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Yaglikci</a:t>
            </a:r>
            <a:r>
              <a:rPr lang="en-US" sz="1800" dirty="0">
                <a:solidFill>
                  <a:srgbClr val="000000"/>
                </a:solidFill>
              </a:rPr>
              <a:t>, Yahya Can </a:t>
            </a:r>
            <a:r>
              <a:rPr lang="en-US" sz="1800" dirty="0" err="1">
                <a:solidFill>
                  <a:srgbClr val="000000"/>
                </a:solidFill>
              </a:rPr>
              <a:t>Tugrul</a:t>
            </a:r>
            <a:r>
              <a:rPr lang="en-US" sz="1800" dirty="0">
                <a:solidFill>
                  <a:srgbClr val="000000"/>
                </a:solidFill>
              </a:rPr>
              <a:t>, Steve </a:t>
            </a:r>
            <a:r>
              <a:rPr lang="en-US" sz="1800" dirty="0" err="1">
                <a:solidFill>
                  <a:srgbClr val="000000"/>
                </a:solidFill>
              </a:rPr>
              <a:t>Rhyner</a:t>
            </a:r>
            <a:r>
              <a:rPr lang="en-US" sz="1800" dirty="0">
                <a:solidFill>
                  <a:srgbClr val="000000"/>
                </a:solidFill>
              </a:rPr>
              <a:t>, M. Banu </a:t>
            </a:r>
            <a:r>
              <a:rPr lang="en-US" sz="1800" dirty="0" err="1">
                <a:solidFill>
                  <a:srgbClr val="000000"/>
                </a:solidFill>
              </a:rPr>
              <a:t>Cavlak</a:t>
            </a:r>
            <a:r>
              <a:rPr lang="en-US" sz="1800" dirty="0">
                <a:solidFill>
                  <a:srgbClr val="000000"/>
                </a:solidFill>
              </a:rPr>
              <a:t>, Joel </a:t>
            </a:r>
            <a:r>
              <a:rPr lang="en-US" sz="1800" dirty="0" err="1">
                <a:solidFill>
                  <a:srgbClr val="000000"/>
                </a:solidFill>
              </a:rPr>
              <a:t>Lindegger</a:t>
            </a:r>
            <a:r>
              <a:rPr lang="en-US" sz="1800" dirty="0">
                <a:solidFill>
                  <a:srgbClr val="000000"/>
                </a:solidFill>
              </a:rPr>
              <a:t>, Mohammad </a:t>
            </a:r>
            <a:r>
              <a:rPr lang="en-US" sz="1800" dirty="0" err="1">
                <a:solidFill>
                  <a:srgbClr val="000000"/>
                </a:solidFill>
              </a:rPr>
              <a:t>Sadrosadati</a:t>
            </a:r>
            <a:r>
              <a:rPr lang="en-US" sz="1800" dirty="0">
                <a:solidFill>
                  <a:srgbClr val="000000"/>
                </a:solidFill>
              </a:rPr>
              <a:t>, and Onur Mutlu,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i="1" dirty="0">
                <a:solidFill>
                  <a:srgbClr val="000000"/>
                </a:solidFill>
              </a:rPr>
              <a:t>Proceedings of the </a:t>
            </a:r>
            <a:r>
              <a:rPr lang="en-US" sz="1800" i="1" dirty="0">
                <a:solidFill>
                  <a:srgbClr val="000000"/>
                </a:solidFill>
                <a:hlinkClick r:id="rId3"/>
              </a:rPr>
              <a:t>50th International Symposium on Computer Architecture</a:t>
            </a:r>
            <a:r>
              <a:rPr lang="en-US" sz="1800" i="1" dirty="0">
                <a:solidFill>
                  <a:srgbClr val="000000"/>
                </a:solidFill>
              </a:rPr>
              <a:t> (</a:t>
            </a:r>
            <a:r>
              <a:rPr lang="en-US" sz="1800" b="1" i="1" dirty="0">
                <a:solidFill>
                  <a:srgbClr val="000000"/>
                </a:solidFill>
              </a:rPr>
              <a:t>ISCA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, Orlando, FL, USA, June 2023.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4"/>
              </a:rPr>
              <a:t>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5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6"/>
              </a:rPr>
              <a:t>Lightning Talk 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7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8"/>
              </a:rPr>
              <a:t>Lightning Talk Video</a:t>
            </a:r>
            <a:r>
              <a:rPr lang="en-US" sz="1800" dirty="0">
                <a:solidFill>
                  <a:srgbClr val="000000"/>
                </a:solidFill>
              </a:rPr>
              <a:t> (3 minutes)]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9"/>
              </a:rPr>
              <a:t>RowPress Source Code and Datasets (Officially Artifact Evaluated with All Badges)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Officially artifact evaluated as available, reusable and reproducible.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Best artifact award at ISCA 2023.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170" y="3524356"/>
            <a:ext cx="2410037" cy="7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err="1"/>
              <a:t>RowPress</a:t>
            </a:r>
            <a:r>
              <a:rPr lang="en-US" sz="2700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1599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2103899" y="1086426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2548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2548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2548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2548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2548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2960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2960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2960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2960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2960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2960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1599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2952651" y="2353347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2952651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2949318" y="2357664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6982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2960077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12308517" y="3545060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2103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6996754" y="233511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4439086" y="3663856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76C2683-0D41-1E45-8714-724CB2570654}" type="slidenum">
              <a:rPr lang="en-US" smtClean="0"/>
              <a:pPr>
                <a:defRPr/>
              </a:pPr>
              <a:t>115</a:t>
            </a:fld>
            <a:endParaRPr lang="en-CH" sz="1800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66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b="1" dirty="0" err="1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RowHammer</a:t>
              </a:r>
              <a:endParaRPr lang="en-US" altLang="ja-JP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>
                <a:defRPr/>
              </a:pPr>
              <a:r>
                <a:rPr lang="en-US" altLang="ja-JP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Aggressor</a:t>
              </a:r>
              <a:r>
                <a:rPr lang="ja-JP" altLang="en-US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Roboto Black" panose="02000000000000000000" pitchFamily="2" charset="0"/>
                </a:rPr>
                <a:t> </a:t>
              </a:r>
              <a:r>
                <a:rPr lang="en-US" altLang="ja-JP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</a:t>
              </a:r>
              <a:endParaRPr lang="en-CH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645972" y="3925018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RowPress</a:t>
              </a:r>
            </a:p>
            <a:p>
              <a:pPr algn="ctr">
                <a:defRPr/>
              </a:pPr>
              <a:r>
                <a:rPr lang="en-US" altLang="ja-JP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Aggressor</a:t>
              </a:r>
              <a:r>
                <a:rPr lang="ja-JP" altLang="en-US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Roboto Black" panose="02000000000000000000" pitchFamily="2" charset="0"/>
                </a:rPr>
                <a:t> </a:t>
              </a:r>
              <a:r>
                <a:rPr lang="en-US" altLang="ja-JP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</a:t>
              </a:r>
              <a:endParaRPr lang="en-CH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4914155" y="3114425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1725139" y="986851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br>
              <a:rPr lang="en-GB" sz="2800" dirty="0">
                <a:solidFill>
                  <a:prstClr val="black"/>
                </a:solidFill>
              </a:rPr>
            </a:br>
            <a:endParaRPr lang="en-GB" sz="2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en-GB" sz="2800" dirty="0">
                <a:solidFill>
                  <a:prstClr val="black"/>
                </a:solidFill>
              </a:rPr>
              <a:t>☞ </a:t>
            </a:r>
            <a:r>
              <a:rPr lang="en-GB" sz="2800" dirty="0">
                <a:solidFill>
                  <a:srgbClr val="C00000"/>
                </a:solidFill>
              </a:rPr>
              <a:t>increase the time that the aggressor row stays open</a:t>
            </a:r>
          </a:p>
          <a:p>
            <a:pPr marL="0" indent="0">
              <a:buNone/>
              <a:defRPr/>
            </a:pP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980735"/>
            <a:ext cx="8610600" cy="51530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</a:rPr>
              <a:t>Haocong</a:t>
            </a:r>
            <a:r>
              <a:rPr lang="en-US" sz="1800" dirty="0">
                <a:solidFill>
                  <a:srgbClr val="000000"/>
                </a:solidFill>
              </a:rPr>
              <a:t> Luo, </a:t>
            </a:r>
            <a:r>
              <a:rPr lang="en-US" sz="1800" dirty="0" err="1">
                <a:solidFill>
                  <a:srgbClr val="000000"/>
                </a:solidFill>
              </a:rPr>
              <a:t>Ataberk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Olgun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Giray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Yaglikci</a:t>
            </a:r>
            <a:r>
              <a:rPr lang="en-US" sz="1800" dirty="0">
                <a:solidFill>
                  <a:srgbClr val="000000"/>
                </a:solidFill>
              </a:rPr>
              <a:t>, Yahya Can </a:t>
            </a:r>
            <a:r>
              <a:rPr lang="en-US" sz="1800" dirty="0" err="1">
                <a:solidFill>
                  <a:srgbClr val="000000"/>
                </a:solidFill>
              </a:rPr>
              <a:t>Tugrul</a:t>
            </a:r>
            <a:r>
              <a:rPr lang="en-US" sz="1800" dirty="0">
                <a:solidFill>
                  <a:srgbClr val="000000"/>
                </a:solidFill>
              </a:rPr>
              <a:t>, Steve </a:t>
            </a:r>
            <a:r>
              <a:rPr lang="en-US" sz="1800" dirty="0" err="1">
                <a:solidFill>
                  <a:srgbClr val="000000"/>
                </a:solidFill>
              </a:rPr>
              <a:t>Rhyner</a:t>
            </a:r>
            <a:r>
              <a:rPr lang="en-US" sz="1800" dirty="0">
                <a:solidFill>
                  <a:srgbClr val="000000"/>
                </a:solidFill>
              </a:rPr>
              <a:t>, M. Banu </a:t>
            </a:r>
            <a:r>
              <a:rPr lang="en-US" sz="1800" dirty="0" err="1">
                <a:solidFill>
                  <a:srgbClr val="000000"/>
                </a:solidFill>
              </a:rPr>
              <a:t>Cavlak</a:t>
            </a:r>
            <a:r>
              <a:rPr lang="en-US" sz="1800" dirty="0">
                <a:solidFill>
                  <a:srgbClr val="000000"/>
                </a:solidFill>
              </a:rPr>
              <a:t>, Joel </a:t>
            </a:r>
            <a:r>
              <a:rPr lang="en-US" sz="1800" dirty="0" err="1">
                <a:solidFill>
                  <a:srgbClr val="000000"/>
                </a:solidFill>
              </a:rPr>
              <a:t>Lindegger</a:t>
            </a:r>
            <a:r>
              <a:rPr lang="en-US" sz="1800" dirty="0">
                <a:solidFill>
                  <a:srgbClr val="000000"/>
                </a:solidFill>
              </a:rPr>
              <a:t>, Mohammad </a:t>
            </a:r>
            <a:r>
              <a:rPr lang="en-US" sz="1800" dirty="0" err="1">
                <a:solidFill>
                  <a:srgbClr val="000000"/>
                </a:solidFill>
              </a:rPr>
              <a:t>Sadrosadati</a:t>
            </a:r>
            <a:r>
              <a:rPr lang="en-US" sz="1800" dirty="0">
                <a:solidFill>
                  <a:srgbClr val="000000"/>
                </a:solidFill>
              </a:rPr>
              <a:t>, and Onur Mutlu,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i="1" dirty="0">
                <a:solidFill>
                  <a:srgbClr val="000000"/>
                </a:solidFill>
              </a:rPr>
              <a:t>Proceedings of the </a:t>
            </a:r>
            <a:r>
              <a:rPr lang="en-US" sz="1800" i="1" dirty="0">
                <a:solidFill>
                  <a:srgbClr val="000000"/>
                </a:solidFill>
                <a:hlinkClick r:id="rId3"/>
              </a:rPr>
              <a:t>50th International Symposium on Computer Architecture</a:t>
            </a:r>
            <a:r>
              <a:rPr lang="en-US" sz="1800" i="1" dirty="0">
                <a:solidFill>
                  <a:srgbClr val="000000"/>
                </a:solidFill>
              </a:rPr>
              <a:t> (</a:t>
            </a:r>
            <a:r>
              <a:rPr lang="en-US" sz="1800" b="1" i="1" dirty="0">
                <a:solidFill>
                  <a:srgbClr val="000000"/>
                </a:solidFill>
              </a:rPr>
              <a:t>ISCA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, Orlando, FL, USA, June 2023.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4"/>
              </a:rPr>
              <a:t>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5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6"/>
              </a:rPr>
              <a:t>Lightning Talk 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7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8"/>
              </a:rPr>
              <a:t>Lightning Talk Video</a:t>
            </a:r>
            <a:r>
              <a:rPr lang="en-US" sz="1800" dirty="0">
                <a:solidFill>
                  <a:srgbClr val="000000"/>
                </a:solidFill>
              </a:rPr>
              <a:t> (3 minutes)]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9"/>
              </a:rPr>
              <a:t>RowPress Source Code and Datasets (Officially Artifact Evaluated with All Badges)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Officially artifact evaluated as available, reusable and reproducible.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Best artifact award at ISCA 2023.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170" y="3524356"/>
            <a:ext cx="2410037" cy="7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52400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2169565" y="2090995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4100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4760606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152400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16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2067914" y="3359953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741951" y="1871823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3675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524008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3628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4378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1849005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5575858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9153894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1524000" y="5250928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7289807" y="1836476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6924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2804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5596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8292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999909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3765410" y="2786334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4815847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7811583" y="1594011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9153894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6766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1524000" y="4911377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1524000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1523996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1523996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1523996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6715771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5448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6573528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6797043" y="1701432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6715771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8453120" y="231394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8128000" y="352927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7851141" y="4722290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  <p:bldP spid="9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1833705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3594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5671704" y="4373175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5684654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5700574" y="4706867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6521089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2317134" y="3693887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4324185" y="4344044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6516364" y="5398543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4030864" y="4698716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3991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474078" y="4347687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7363985" y="4195490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7363984" y="3948520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7602311" y="427864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7464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6644578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7602311" y="4502404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7464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7602311" y="5314725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7464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8641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7602311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6200122" y="3447179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7602311" y="5077149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7464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3280883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1524000" y="3762054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8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61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757824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647889" y="1503935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213241" y="1500486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2050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9143754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34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4108304" y="5774031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6387893" y="5769066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194007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1900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3404193" y="940245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6713045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2083486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8839402" y="1371607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4071840" y="4237280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1524007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667513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557578" y="2169979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123370" y="21699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8908304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1809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3313882" y="1606289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6614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9051718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1547307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1521801" y="5101738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357459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357459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357459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357459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3069821" y="641855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dirty="0">
                <a:solidFill>
                  <a:srgbClr val="000000"/>
                </a:solidFill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5707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5865"/>
              </p:ext>
            </p:extLst>
          </p:nvPr>
        </p:nvGraphicFramePr>
        <p:xfrm>
          <a:off x="2151681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Mfr.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DDR4 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DDR3 SODIMMs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# Chips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Density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Die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Org.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A (Micron)</a:t>
                      </a: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144 (8)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8Gb (4Gb)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(P)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x4 (x8)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B (Samsung)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F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C (SK Hynix)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40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D (</a:t>
                      </a:r>
                      <a:r>
                        <a:rPr lang="en-US" err="1">
                          <a:latin typeface="Cambria" panose="02040503050406030204" pitchFamily="18" charset="0"/>
                        </a:rPr>
                        <a:t>Nanya</a:t>
                      </a:r>
                      <a:r>
                        <a:rPr lang="en-US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8Gb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C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x8 (-)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61" y="1498538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5854566" y="2379061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2101157" y="2377709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3621800" y="2376357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6980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6927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6459135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4839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4673684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3217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32261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895604" y="1234149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895604" y="1209331"/>
            <a:ext cx="7772396" cy="1565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2659488" y="27372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2659495" y="268603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2673343" y="1111468"/>
            <a:ext cx="0" cy="1625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1344237" y="168632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1524000" y="3063873"/>
            <a:ext cx="9144000" cy="535243"/>
          </a:xfrm>
          <a:prstGeom prst="roundRect">
            <a:avLst>
              <a:gd name="adj" fmla="val 0"/>
            </a:avLst>
          </a:prstGeom>
          <a:solidFill>
            <a:srgbClr val="FBE5D6"/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bounded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1524000" y="4898732"/>
            <a:ext cx="9144000" cy="506315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cells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1524000" y="5484309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5639392" y="11586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619003" y="3627753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  <p:bldP spid="1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1523999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dirty="0" err="1">
                <a:solidFill>
                  <a:srgbClr val="000000"/>
                </a:solidFill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4500" y="3929329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2538352" y="1351392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2801399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641068" y="1554122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2587693" y="2019555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1524000" y="4465568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4406183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4406183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4464604" y="1276085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5029124" y="2139467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281" y="1854020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15116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1524000" y="1845894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3691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667513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557578" y="2169979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123370" y="21699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8908304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1809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3313882" y="1606289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6614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9051718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1524007" y="953462"/>
            <a:ext cx="9143999" cy="1173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algn="ctr"/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activated aggressor row 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886234"/>
              </p:ext>
            </p:extLst>
          </p:nvPr>
        </p:nvGraphicFramePr>
        <p:xfrm>
          <a:off x="2250159" y="308878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7796410" y="3891252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524007" y="3268171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4018818" y="4099638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activation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8208560" y="3729829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1524000" y="4508616"/>
            <a:ext cx="9144000" cy="104876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activated aggressor row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1667322" y="2127033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5687505" y="2131316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6952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4987472" y="2360522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1523999" y="5646250"/>
            <a:ext cx="9144000" cy="72684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1523999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dirty="0" err="1">
                <a:solidFill>
                  <a:srgbClr val="000000"/>
                </a:solidFill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4500" y="3929329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dirty="0"/>
              <a:t>[Luo+, ISCA 2023] </a:t>
            </a:r>
            <a:r>
              <a:rPr lang="en-US" sz="2400" dirty="0"/>
              <a:t>(Follow up of our analysis)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980735"/>
            <a:ext cx="8873402" cy="51530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</a:rPr>
              <a:t>Haocong</a:t>
            </a:r>
            <a:r>
              <a:rPr lang="en-US" sz="1800" dirty="0">
                <a:solidFill>
                  <a:srgbClr val="000000"/>
                </a:solidFill>
              </a:rPr>
              <a:t> Luo, </a:t>
            </a:r>
            <a:r>
              <a:rPr lang="en-US" sz="1800" dirty="0" err="1">
                <a:solidFill>
                  <a:srgbClr val="000000"/>
                </a:solidFill>
              </a:rPr>
              <a:t>Ataberk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Olgun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Giray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Yaglikci</a:t>
            </a:r>
            <a:r>
              <a:rPr lang="en-US" sz="1800" dirty="0">
                <a:solidFill>
                  <a:srgbClr val="000000"/>
                </a:solidFill>
              </a:rPr>
              <a:t>, Yahya Can </a:t>
            </a:r>
            <a:r>
              <a:rPr lang="en-US" sz="1800" dirty="0" err="1">
                <a:solidFill>
                  <a:srgbClr val="000000"/>
                </a:solidFill>
              </a:rPr>
              <a:t>Tugrul</a:t>
            </a:r>
            <a:r>
              <a:rPr lang="en-US" sz="1800" dirty="0">
                <a:solidFill>
                  <a:srgbClr val="000000"/>
                </a:solidFill>
              </a:rPr>
              <a:t>, Steve </a:t>
            </a:r>
            <a:r>
              <a:rPr lang="en-US" sz="1800" dirty="0" err="1">
                <a:solidFill>
                  <a:srgbClr val="000000"/>
                </a:solidFill>
              </a:rPr>
              <a:t>Rhyner</a:t>
            </a:r>
            <a:r>
              <a:rPr lang="en-US" sz="1800" dirty="0">
                <a:solidFill>
                  <a:srgbClr val="000000"/>
                </a:solidFill>
              </a:rPr>
              <a:t>, M. Banu </a:t>
            </a:r>
            <a:r>
              <a:rPr lang="en-US" sz="1800" dirty="0" err="1">
                <a:solidFill>
                  <a:srgbClr val="000000"/>
                </a:solidFill>
              </a:rPr>
              <a:t>Cavlak</a:t>
            </a:r>
            <a:r>
              <a:rPr lang="en-US" sz="1800" dirty="0">
                <a:solidFill>
                  <a:srgbClr val="000000"/>
                </a:solidFill>
              </a:rPr>
              <a:t>, Joel </a:t>
            </a:r>
            <a:r>
              <a:rPr lang="en-US" sz="1800" dirty="0" err="1">
                <a:solidFill>
                  <a:srgbClr val="000000"/>
                </a:solidFill>
              </a:rPr>
              <a:t>Lindegger</a:t>
            </a:r>
            <a:r>
              <a:rPr lang="en-US" sz="1800" dirty="0">
                <a:solidFill>
                  <a:srgbClr val="000000"/>
                </a:solidFill>
              </a:rPr>
              <a:t>, Mohammad </a:t>
            </a:r>
            <a:r>
              <a:rPr lang="en-US" sz="1800" dirty="0" err="1">
                <a:solidFill>
                  <a:srgbClr val="000000"/>
                </a:solidFill>
              </a:rPr>
              <a:t>Sadrosadati</a:t>
            </a:r>
            <a:r>
              <a:rPr lang="en-US" sz="1800" dirty="0">
                <a:solidFill>
                  <a:srgbClr val="000000"/>
                </a:solidFill>
              </a:rPr>
              <a:t>, and Onur Mutlu,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i="1" dirty="0">
                <a:solidFill>
                  <a:srgbClr val="000000"/>
                </a:solidFill>
              </a:rPr>
              <a:t>Proceedings of the </a:t>
            </a:r>
            <a:r>
              <a:rPr lang="en-US" sz="1800" i="1" dirty="0">
                <a:solidFill>
                  <a:srgbClr val="000000"/>
                </a:solidFill>
                <a:hlinkClick r:id="rId4"/>
              </a:rPr>
              <a:t>50th International Symposium on Computer Architecture</a:t>
            </a:r>
            <a:r>
              <a:rPr lang="en-US" sz="1800" i="1" dirty="0">
                <a:solidFill>
                  <a:srgbClr val="000000"/>
                </a:solidFill>
              </a:rPr>
              <a:t> (</a:t>
            </a:r>
            <a:r>
              <a:rPr lang="en-US" sz="1800" b="1" i="1" dirty="0">
                <a:solidFill>
                  <a:srgbClr val="000000"/>
                </a:solidFill>
              </a:rPr>
              <a:t>ISCA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, Orlando, FL, USA, June 2023.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5"/>
              </a:rPr>
              <a:t>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6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 [</a:t>
            </a:r>
            <a:r>
              <a:rPr lang="en-US" sz="1800" dirty="0">
                <a:solidFill>
                  <a:srgbClr val="000000"/>
                </a:solidFill>
                <a:hlinkClick r:id="rId7"/>
              </a:rPr>
              <a:t>Lightning Talk 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8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 [</a:t>
            </a:r>
            <a:r>
              <a:rPr lang="en-US" sz="1800" dirty="0">
                <a:solidFill>
                  <a:srgbClr val="000000"/>
                </a:solidFill>
                <a:hlinkClick r:id="rId9"/>
              </a:rPr>
              <a:t>Lightning Talk Video</a:t>
            </a:r>
            <a:r>
              <a:rPr lang="en-US" sz="1800" dirty="0">
                <a:solidFill>
                  <a:srgbClr val="000000"/>
                </a:solidFill>
              </a:rPr>
              <a:t> (3 min)]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10"/>
              </a:rPr>
              <a:t>RowPress Source Code and Datasets (Officially Artifact Evaluated with All Badges)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Best artifact award at ISCA 2023.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6710" y="4697949"/>
            <a:ext cx="8245182" cy="1951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8152" y="4048314"/>
            <a:ext cx="2071255" cy="67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243BB-C44D-3CA6-95EA-F4F233663F61}"/>
              </a:ext>
            </a:extLst>
          </p:cNvPr>
          <p:cNvSpPr txBox="1"/>
          <p:nvPr/>
        </p:nvSpPr>
        <p:spPr>
          <a:xfrm>
            <a:off x="1524000" y="3024824"/>
            <a:ext cx="9144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Keep rows active for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36ns: 47K activations 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enough to induce bitflips</a:t>
            </a:r>
          </a:p>
          <a:p>
            <a:pPr algn="ctr">
              <a:defRPr/>
            </a:pP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Keep rows active for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7.8us: 5K activations 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enough to induce bitflips</a:t>
            </a:r>
          </a:p>
          <a:p>
            <a:pPr algn="ctr">
              <a:defRPr/>
            </a:pP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Keep rows active for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30ms: 1 activation 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enough to induce bitflips</a:t>
            </a:r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6515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667513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557578" y="2169979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123370" y="21699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8908304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1809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3313882" y="1606289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6614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9051718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1824812" y="1756145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2001083" y="1756146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1824813" y="1756145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9843803" y="1756144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102693" y="3529859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8995756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905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5013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1912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152400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1824814" y="2220079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</a:pPr>
            <a:endParaRPr lang="en-US" sz="1400" dirty="0"/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/>
          </a:p>
          <a:p>
            <a:pPr marL="285750" indent="-285750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2394826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2394826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2394824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2394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6372232" y="1819282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7715251" y="1819282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152400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3148322" y="3193931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2230601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1523999" y="5160302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3640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1207978" y="198703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2346102" y="1295152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6104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6669923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5449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4708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3169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3930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3169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2062203" y="3229738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2841590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2926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9499839" y="1664484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9867281" y="1486955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8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1524006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152400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3975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2918463" y="106147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2930776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2460176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6098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4182651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3727943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2367700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2562084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the Minimum Hammer Count </a:t>
            </a:r>
            <a:br>
              <a:rPr lang="en-US" dirty="0"/>
            </a:br>
            <a:r>
              <a:rPr lang="en-US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74783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3640998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696355" y="1362279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696356" y="299043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696356" y="4647125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the Minimum Hammer Count </a:t>
            </a:r>
            <a:br>
              <a:rPr lang="en-US" dirty="0"/>
            </a:br>
            <a:r>
              <a:rPr lang="en-US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74783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3640998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1524000" y="1074783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1524007" y="2865304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2937755" y="1609483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2937754" y="2978823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2937761" y="4369930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2740" y="1104540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1985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8643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667513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557578" y="2169979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123370" y="21699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8908304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1809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3313882" y="1606289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6614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9051718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3618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1602185" y="987403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3633797" y="6478541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dirty="0">
                <a:solidFill>
                  <a:srgbClr val="212529"/>
                </a:solidFill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dirty="0">
                <a:solidFill>
                  <a:srgbClr val="212529"/>
                </a:solidFill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39264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7" y="998417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prstClr val="white"/>
                </a:solidFill>
              </a:rPr>
              <a:t>Svärd</a:t>
            </a:r>
            <a:r>
              <a:rPr lang="en-US" sz="2800" dirty="0">
                <a:solidFill>
                  <a:prstClr val="white"/>
                </a:solidFill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2651788" y="1014622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1960158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3104305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7051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8499510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8946181" y="1819590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8377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1926712" y="2668974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4487913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3326496" y="2641192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5884923" y="2918317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7047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6558262" y="1819589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524001" y="4168868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1593447" y="1466061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1522448" y="5208876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1446451" y="5660009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3773808" y="5658093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012614" y="5658093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8551225" y="5654374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2589835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5846084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2593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5849646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7721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7705527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prstClr val="white"/>
                </a:solidFill>
              </a:rPr>
              <a:t>Svärd</a:t>
            </a:r>
            <a:r>
              <a:rPr lang="en-US" sz="2800" dirty="0">
                <a:solidFill>
                  <a:prstClr val="white"/>
                </a:solidFill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831" y="965201"/>
            <a:ext cx="8435627" cy="53369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1878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4514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7296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9151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2622684" y="5181096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66216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9230066" y="3031562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9112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2368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5639303" y="1430082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5011119" y="3316521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5207437" y="3206830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7" y="965206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1521734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1524000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6158798" y="965207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3473109" y="1757370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1524007" y="5461002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1521737" y="5454650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4584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7366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162947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3169630" y="5743284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6043000" y="1770601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10048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6128863" y="4165301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43" y="3486762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10134215" y="4514133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4584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7366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162947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3169630" y="5743284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6043000" y="1770601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10048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6128863" y="4165301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43" y="3486762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10134215" y="4514133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1524000" y="965208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3777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7794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7794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3777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1544260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1523997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152400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5985776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977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2768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1524000" y="965207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1985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9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667513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557578" y="2169979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123370" y="21699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8908304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1809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3313882" y="1606289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6614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9051718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61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757824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647889" y="1503935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6213241" y="1500486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2050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9143754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34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4108304" y="5774031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6387893" y="5769066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194007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1900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3404193" y="940245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6713045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2083486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1780181" y="1239700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1864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6785712" y="296504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1780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162" y="5263292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6785712" y="5826527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3425" y="4007466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5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1596067" y="538804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68400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8162251" y="538205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3810000" y="3762054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Microsoft,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5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1596067" y="538804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68400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8162251" y="538205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3810000" y="3762054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0" y="2893671"/>
            <a:ext cx="12192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7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dirty="0"/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scale-up and are shared </a:t>
            </a:r>
            <a:r>
              <a:rPr lang="en-US" sz="2400" dirty="0"/>
              <a:t>across many users</a:t>
            </a:r>
            <a:br>
              <a:rPr lang="en-US" sz="2400" dirty="0"/>
            </a:br>
            <a:r>
              <a:rPr lang="en-US" sz="2400" dirty="0"/>
              <a:t>(e.g., disaggregated memory systems)</a:t>
            </a:r>
            <a:br>
              <a:rPr lang="en-US" sz="2400" dirty="0"/>
            </a:br>
            <a:endParaRPr lang="en-US" sz="2400" dirty="0"/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scale-down</a:t>
            </a:r>
            <a:r>
              <a:rPr lang="en-US" sz="2400" dirty="0"/>
              <a:t> in manufacturing technology node size </a:t>
            </a:r>
            <a:br>
              <a:rPr lang="en-US" sz="2400" dirty="0"/>
            </a:br>
            <a:endParaRPr lang="en-US" sz="2400" dirty="0"/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 support </a:t>
            </a:r>
            <a:r>
              <a:rPr lang="en-US" sz="2400" b="1" dirty="0">
                <a:solidFill>
                  <a:srgbClr val="00B050"/>
                </a:solidFill>
              </a:rPr>
              <a:t>processing near/using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8596374" y="1069647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6592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2128565" y="1061877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4182766" y="1068067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RowHammer Vulnerability [Kim+, ISCA’14]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1599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2103899" y="1086426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2548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2548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2548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2548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2548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2960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2960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2960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2960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2960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2960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1599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2952651" y="2353347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2952651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2949318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6982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2960077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2965594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12308517" y="3545060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2103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6996754" y="233511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4439086" y="3663856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1618528" y="1116603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542328" y="2807024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648698" y="4462683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3152416" y="4753974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3027732" y="305160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2975692" y="1401295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678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5086710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6267451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6246674" y="1253843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678368" y="3313931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5086710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6267449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/>
              <a:pPr/>
              <a:t>51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6524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678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5086710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6267451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6246674" y="1253843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678368" y="3313931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5086710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6267449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6524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152400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1524000" y="4800769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1824045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5638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6153157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1523996" y="5665715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1524000" y="4229105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1524007" y="4947412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152400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1618528" y="1116603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542328" y="2807024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648698" y="4462683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3152416" y="4753974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3027732" y="305160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2975692" y="1401295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82" y="1623010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57358" y="1361712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08513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1960942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7829212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4118786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7882399" y="4849055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8579434" y="4021496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4069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4432487" y="4189693"/>
            <a:ext cx="3264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4238047" y="4548513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1524000" y="5713379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82" y="1957578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57358" y="1696280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08513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1945640" y="2971807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7455199" y="2971807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1731832" y="4259689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1524000" y="5671815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5174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5125122" y="871822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6733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152400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1919295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defTabSz="914400">
              <a:defRPr/>
            </a:pPr>
            <a:endParaRPr lang="en-US" sz="2600" dirty="0">
              <a:solidFill>
                <a:prstClr val="black"/>
              </a:solidFill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2103899" y="1044312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2548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2548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2548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2548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2548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2960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2960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2960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2960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2960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2960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2952651" y="2311233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2952651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2949318" y="1638899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2963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</a:t>
              </a:r>
              <a:r>
                <a:rPr lang="tr-TR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1</a:t>
              </a:r>
              <a:endParaRPr lang="en-US" sz="28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</a:t>
              </a:r>
              <a:r>
                <a:rPr lang="tr-TR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3</a:t>
              </a:r>
              <a:endParaRPr lang="en-US" sz="28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 </a:t>
              </a:r>
              <a:r>
                <a:rPr lang="tr-TR" sz="2800" dirty="0">
                  <a:solidFill>
                    <a:prstClr val="black"/>
                  </a:solidFill>
                  <a:latin typeface="Cambria" panose="02040503050406030204" pitchFamily="18" charset="0"/>
                </a:rPr>
                <a:t>4</a:t>
              </a:r>
              <a:endParaRPr lang="en-US" sz="28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6982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2400" b="1" i="1" dirty="0">
                  <a:solidFill>
                    <a:srgbClr val="ED7D31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2400" b="1" i="1">
                  <a:solidFill>
                    <a:srgbClr val="ED7D31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2400" b="1" i="1">
                  <a:solidFill>
                    <a:srgbClr val="ED7D31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2400" b="1" i="1">
                  <a:solidFill>
                    <a:srgbClr val="ED7D31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2960077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2965594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2103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3000" b="1" dirty="0">
                <a:solidFill>
                  <a:srgbClr val="316CE3"/>
                </a:solidFill>
                <a:latin typeface="Cambria" panose="02040503050406030204" pitchFamily="18" charset="0"/>
              </a:rPr>
              <a:t>DRAM Subarray</a:t>
            </a:r>
            <a:endParaRPr lang="en-US" sz="3000" dirty="0">
              <a:solidFill>
                <a:srgbClr val="316CE3"/>
              </a:solidFill>
              <a:latin typeface="Cambria" panose="02040503050406030204" pitchFamily="18" charset="0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1599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6956448" y="306131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sz="24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627917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1524007" y="5576559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1618528" y="1116603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542328" y="2807024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648698" y="4462683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3152416" y="4753974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3027732" y="305160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2975692" y="1401295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2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2384454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4531498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defTabSz="914400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defTabSz="914400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3680" y="5258573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13" y="1744358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3142321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3142320" y="3198067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3199430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1008003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1523628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1520454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1610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6776502" y="971906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8727729" y="977814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2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098917" y="2384454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4531498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defTabSz="914400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defTabSz="914400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2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103680" y="5258573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Tahoma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1610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13" y="1744358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3142321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892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3142320" y="3198067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1610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46853" y="5127322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3199430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6776502" y="1055822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6911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8829981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1008003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1230663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117853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8727722" y="1055822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1610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6906600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7782556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731103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9298088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8854557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9730513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997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8792961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152400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15204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8336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1618528" y="1116603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542328" y="2807024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648698" y="4462683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3152416" y="4753974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3027732" y="305160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2975692" y="1401295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5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1596067" y="538804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68400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8162251" y="538205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3810000" y="3762054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0" y="2893671"/>
            <a:ext cx="12192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6EA448-2BAD-B84C-6FBB-F22B326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71" y="2601806"/>
            <a:ext cx="5250873" cy="241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2888682" y="2237414"/>
            <a:ext cx="64146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>
              <a:defRPr/>
            </a:pPr>
            <a:r>
              <a:rPr lang="en-US" sz="2400" b="1" dirty="0">
                <a:solidFill>
                  <a:srgbClr val="538233"/>
                </a:solidFill>
                <a:latin typeface="Cambria"/>
              </a:rPr>
              <a:t>3D TCAD Evaluation [Yang+, EDL'19]</a:t>
            </a:r>
            <a:endParaRPr lang="en-US" sz="2400" dirty="0">
              <a:solidFill>
                <a:srgbClr val="538233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1524000" y="5038678"/>
            <a:ext cx="9144000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Until a temperature inflection point: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</a:b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temperature increases,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 fewer</a:t>
            </a: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activations</a:t>
            </a: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 can cause bitflips </a:t>
            </a:r>
            <a:endParaRPr lang="en-US" sz="2000" b="1" dirty="0">
              <a:solidFill>
                <a:srgbClr val="C00000"/>
              </a:solidFill>
              <a:latin typeface="Cambria" panose="02040503050406030204" pitchFamily="18" charset="0"/>
              <a:ea typeface="Cambria"/>
              <a:cs typeface="Arial"/>
            </a:endParaRPr>
          </a:p>
          <a:p>
            <a:pPr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After the temperature inflection point:</a:t>
            </a:r>
          </a:p>
          <a:p>
            <a:pPr algn="ctr" defTabSz="914400">
              <a:defRPr/>
            </a:pP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temperature increases,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 more activations</a:t>
            </a: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 are needed to cause bitflips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E290-DCF4-B3B8-7BB2-DABA7C144129}"/>
              </a:ext>
            </a:extLst>
          </p:cNvPr>
          <p:cNvSpPr txBox="1"/>
          <p:nvPr/>
        </p:nvSpPr>
        <p:spPr>
          <a:xfrm>
            <a:off x="1521940" y="96745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FD5A0D3F-6C12-3BC6-B082-95AA1A2E9DC8}"/>
              </a:ext>
            </a:extLst>
          </p:cNvPr>
          <p:cNvSpPr/>
          <p:nvPr/>
        </p:nvSpPr>
        <p:spPr>
          <a:xfrm rot="9641136" flipH="1">
            <a:off x="4613563" y="2643052"/>
            <a:ext cx="1690254" cy="680604"/>
          </a:xfrm>
          <a:prstGeom prst="bentArrow">
            <a:avLst>
              <a:gd name="adj1" fmla="val 12786"/>
              <a:gd name="adj2" fmla="val 20929"/>
              <a:gd name="adj3" fmla="val 50000"/>
              <a:gd name="adj4" fmla="val 854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allAtOnce" animBg="1"/>
      <p:bldP spid="9" grpId="0" uiExpand="1" build="allAtOnce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715476" y="4426136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the minimum activation count to induce a bitflip </a:t>
            </a:r>
            <a:r>
              <a:rPr lang="en-US" sz="2400" b="1" dirty="0">
                <a:solidFill>
                  <a:prstClr val="black"/>
                </a:solidFill>
                <a:latin typeface="Cambria" panose="02040503050406030204" pitchFamily="18" charset="0"/>
              </a:rPr>
              <a:t>by 36% </a:t>
            </a:r>
          </a:p>
          <a:p>
            <a:pPr defTabSz="914400">
              <a:defRPr/>
            </a:pP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defTabSz="914400"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Bypasses defenses</a:t>
            </a:r>
            <a:r>
              <a:rPr lang="en-US" sz="2400" b="1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715476" y="1320353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>
                    <a:solidFill>
                      <a:prstClr val="black"/>
                    </a:solidFill>
                    <a:latin typeface="Cambria" panose="02040503050406030204" pitchFamily="18" charset="0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b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b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b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Activating aggressor rows </a:t>
              </a:r>
              <a:r>
                <a:rPr lang="en-US" sz="24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as frequently as possible</a:t>
              </a: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683233" y="2806381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>
                    <a:solidFill>
                      <a:prstClr val="black"/>
                    </a:solidFill>
                    <a:latin typeface="Cambria" panose="02040503050406030204" pitchFamily="18" charset="0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b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b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Keeping the aggressor rows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active for a longer time</a:t>
              </a: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7921992" y="3301839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2000" b="1">
                  <a:solidFill>
                    <a:srgbClr val="C00000"/>
                  </a:solidFill>
                  <a:latin typeface="Cambria" panose="02040503050406030204" pitchFamily="18" charset="0"/>
                </a:rPr>
                <a:t>36% reduction </a:t>
              </a:r>
              <a:br>
                <a:rPr lang="en-US" sz="2000" b="1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sz="2000" b="1">
                  <a:solidFill>
                    <a:srgbClr val="C00000"/>
                  </a:solidFill>
                  <a:latin typeface="Cambria" panose="02040503050406030204" pitchFamily="18" charset="0"/>
                </a:rPr>
                <a:t>in </a:t>
              </a:r>
              <a:r>
                <a:rPr lang="en-US" sz="2000" b="1" i="1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sz="2000" b="1" i="1" baseline="-2500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endParaRPr lang="en-US" sz="2000" b="1" i="1" baseline="-2500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mbria"/>
                <a:ea typeface="Cambria"/>
              </a:rPr>
              <a:t>Example Attack Improvement: </a:t>
            </a:r>
            <a:br>
              <a:rPr lang="en-US" sz="3600" dirty="0">
                <a:latin typeface="Cambria"/>
                <a:ea typeface="Cambria"/>
              </a:rPr>
            </a:br>
            <a:r>
              <a:rPr lang="en-US" dirty="0">
                <a:latin typeface="Cambria"/>
                <a:ea typeface="Cambria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4645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76C2683-0D41-1E45-8714-724CB2570654}" type="slidenum">
              <a:rPr lang="en-US" smtClean="0"/>
              <a:pPr>
                <a:defRPr/>
              </a:pPr>
              <a:t>68</a:t>
            </a:fld>
            <a:endParaRPr lang="en-CH" sz="1800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87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b="1" dirty="0" err="1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RowHammer</a:t>
              </a:r>
              <a:endParaRPr lang="en-US" altLang="ja-JP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>
                <a:defRPr/>
              </a:pPr>
              <a:r>
                <a:rPr lang="en-US" altLang="ja-JP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Aggressor</a:t>
              </a:r>
              <a:r>
                <a:rPr lang="ja-JP" altLang="en-US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Roboto Black" panose="02000000000000000000" pitchFamily="2" charset="0"/>
                </a:rPr>
                <a:t> </a:t>
              </a:r>
              <a:r>
                <a:rPr lang="en-US" altLang="ja-JP" sz="24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</a:t>
              </a:r>
              <a:endParaRPr lang="en-CH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667322" y="3297374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RowPress</a:t>
              </a:r>
            </a:p>
            <a:p>
              <a:pPr algn="ctr">
                <a:defRPr/>
              </a:pPr>
              <a:r>
                <a:rPr lang="en-US" altLang="ja-JP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Aggressor</a:t>
              </a:r>
              <a:r>
                <a:rPr lang="ja-JP" altLang="en-US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Roboto Black" panose="02000000000000000000" pitchFamily="2" charset="0"/>
                </a:rPr>
                <a:t> </a:t>
              </a:r>
              <a:r>
                <a:rPr lang="en-US" altLang="ja-JP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</a:t>
              </a:r>
              <a:endParaRPr lang="en-CH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ja-JP" sz="16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Close</a:t>
              </a:r>
              <a:endParaRPr lang="en-CH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1524000" y="4863932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GB" sz="2800" dirty="0">
                <a:solidFill>
                  <a:prstClr val="black"/>
                </a:solidFill>
              </a:rPr>
              <a:t>We observe bitflips even with </a:t>
            </a:r>
            <a:r>
              <a:rPr lang="en-GB" sz="2800" b="1" dirty="0">
                <a:solidFill>
                  <a:srgbClr val="C00000"/>
                </a:solidFill>
              </a:rPr>
              <a:t>ONLY ONE activation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br>
              <a:rPr lang="en-GB" sz="2800" dirty="0">
                <a:solidFill>
                  <a:prstClr val="black"/>
                </a:solidFill>
              </a:rPr>
            </a:br>
            <a:r>
              <a:rPr lang="en-GB" sz="2800" dirty="0">
                <a:solidFill>
                  <a:prstClr val="black"/>
                </a:solidFill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4813394" y="2486781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36ns, 47K activations to induce bitflips</a:t>
              </a:r>
              <a:endParaRPr lang="en-CH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7.8µs, only 5K activations to induce bitflips</a:t>
              </a:r>
              <a:endParaRPr lang="en-CH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1725139" y="986851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br>
              <a:rPr lang="en-GB" sz="2800" dirty="0">
                <a:solidFill>
                  <a:prstClr val="black"/>
                </a:solidFill>
              </a:rPr>
            </a:br>
            <a:r>
              <a:rPr lang="en-GB" sz="2800" dirty="0">
                <a:solidFill>
                  <a:prstClr val="black"/>
                </a:solidFill>
              </a:rPr>
              <a:t>☞ </a:t>
            </a:r>
            <a:r>
              <a:rPr lang="en-GB" sz="2800" dirty="0">
                <a:solidFill>
                  <a:srgbClr val="C00000"/>
                </a:solidFill>
              </a:rPr>
              <a:t>increase the time that the aggressor row stays open</a:t>
            </a:r>
            <a:endParaRPr lang="en-GB" sz="2800" dirty="0">
              <a:solidFill>
                <a:prstClr val="black"/>
              </a:solidFill>
            </a:endParaRPr>
          </a:p>
          <a:p>
            <a:pPr>
              <a:defRPr/>
            </a:pP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980735"/>
            <a:ext cx="8610600" cy="51530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</a:rPr>
              <a:t>Haocong</a:t>
            </a:r>
            <a:r>
              <a:rPr lang="en-US" sz="1800" dirty="0">
                <a:solidFill>
                  <a:srgbClr val="000000"/>
                </a:solidFill>
              </a:rPr>
              <a:t> Luo, </a:t>
            </a:r>
            <a:r>
              <a:rPr lang="en-US" sz="1800" dirty="0" err="1">
                <a:solidFill>
                  <a:srgbClr val="000000"/>
                </a:solidFill>
              </a:rPr>
              <a:t>Ataberk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Olgun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Giray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Yaglikci</a:t>
            </a:r>
            <a:r>
              <a:rPr lang="en-US" sz="1800" dirty="0">
                <a:solidFill>
                  <a:srgbClr val="000000"/>
                </a:solidFill>
              </a:rPr>
              <a:t>, Yahya Can </a:t>
            </a:r>
            <a:r>
              <a:rPr lang="en-US" sz="1800" dirty="0" err="1">
                <a:solidFill>
                  <a:srgbClr val="000000"/>
                </a:solidFill>
              </a:rPr>
              <a:t>Tugrul</a:t>
            </a:r>
            <a:r>
              <a:rPr lang="en-US" sz="1800" dirty="0">
                <a:solidFill>
                  <a:srgbClr val="000000"/>
                </a:solidFill>
              </a:rPr>
              <a:t>, Steve </a:t>
            </a:r>
            <a:r>
              <a:rPr lang="en-US" sz="1800" dirty="0" err="1">
                <a:solidFill>
                  <a:srgbClr val="000000"/>
                </a:solidFill>
              </a:rPr>
              <a:t>Rhyner</a:t>
            </a:r>
            <a:r>
              <a:rPr lang="en-US" sz="1800" dirty="0">
                <a:solidFill>
                  <a:srgbClr val="000000"/>
                </a:solidFill>
              </a:rPr>
              <a:t>, M. Banu </a:t>
            </a:r>
            <a:r>
              <a:rPr lang="en-US" sz="1800" dirty="0" err="1">
                <a:solidFill>
                  <a:srgbClr val="000000"/>
                </a:solidFill>
              </a:rPr>
              <a:t>Cavlak</a:t>
            </a:r>
            <a:r>
              <a:rPr lang="en-US" sz="1800" dirty="0">
                <a:solidFill>
                  <a:srgbClr val="000000"/>
                </a:solidFill>
              </a:rPr>
              <a:t>, Joel </a:t>
            </a:r>
            <a:r>
              <a:rPr lang="en-US" sz="1800" dirty="0" err="1">
                <a:solidFill>
                  <a:srgbClr val="000000"/>
                </a:solidFill>
              </a:rPr>
              <a:t>Lindegger</a:t>
            </a:r>
            <a:r>
              <a:rPr lang="en-US" sz="1800" dirty="0">
                <a:solidFill>
                  <a:srgbClr val="000000"/>
                </a:solidFill>
              </a:rPr>
              <a:t>, Mohammad </a:t>
            </a:r>
            <a:r>
              <a:rPr lang="en-US" sz="1800" dirty="0" err="1">
                <a:solidFill>
                  <a:srgbClr val="000000"/>
                </a:solidFill>
              </a:rPr>
              <a:t>Sadrosadati</a:t>
            </a:r>
            <a:r>
              <a:rPr lang="en-US" sz="1800" dirty="0">
                <a:solidFill>
                  <a:srgbClr val="000000"/>
                </a:solidFill>
              </a:rPr>
              <a:t>, and Onur Mutlu,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i="1" dirty="0">
                <a:solidFill>
                  <a:srgbClr val="000000"/>
                </a:solidFill>
              </a:rPr>
              <a:t>Proceedings of the </a:t>
            </a:r>
            <a:r>
              <a:rPr lang="en-US" sz="1800" i="1" dirty="0">
                <a:solidFill>
                  <a:srgbClr val="000000"/>
                </a:solidFill>
                <a:hlinkClick r:id="rId3"/>
              </a:rPr>
              <a:t>50th International Symposium on Computer Architecture</a:t>
            </a:r>
            <a:r>
              <a:rPr lang="en-US" sz="1800" i="1" dirty="0">
                <a:solidFill>
                  <a:srgbClr val="000000"/>
                </a:solidFill>
              </a:rPr>
              <a:t> (</a:t>
            </a:r>
            <a:r>
              <a:rPr lang="en-US" sz="1800" b="1" i="1" dirty="0">
                <a:solidFill>
                  <a:srgbClr val="000000"/>
                </a:solidFill>
              </a:rPr>
              <a:t>ISCA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, Orlando, FL, USA, June 2023.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4"/>
              </a:rPr>
              <a:t>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5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6"/>
              </a:rPr>
              <a:t>Lightning Talk Slides (pptx)</a:t>
            </a:r>
            <a:r>
              <a:rPr lang="en-US" sz="1800" dirty="0">
                <a:solidFill>
                  <a:srgbClr val="000000"/>
                </a:solidFill>
              </a:rPr>
              <a:t> </a:t>
            </a:r>
            <a:r>
              <a:rPr lang="en-US" sz="1800" dirty="0">
                <a:solidFill>
                  <a:srgbClr val="000000"/>
                </a:solidFill>
                <a:hlinkClick r:id="rId7"/>
              </a:rPr>
              <a:t>(pdf)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8"/>
              </a:rPr>
              <a:t>Lightning Talk Video</a:t>
            </a:r>
            <a:r>
              <a:rPr lang="en-US" sz="1800" dirty="0">
                <a:solidFill>
                  <a:srgbClr val="000000"/>
                </a:solidFill>
              </a:rPr>
              <a:t> (3 minutes)]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>
                <a:solidFill>
                  <a:srgbClr val="000000"/>
                </a:solidFill>
                <a:hlinkClick r:id="rId9"/>
              </a:rPr>
              <a:t>RowPress Source Code and Datasets (Officially Artifact Evaluated with All Badges)</a:t>
            </a:r>
            <a:r>
              <a:rPr lang="en-US" sz="1800" dirty="0">
                <a:solidFill>
                  <a:srgbClr val="000000"/>
                </a:solidFill>
              </a:rPr>
              <a:t>]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Officially artifact evaluated as available, reusable and reproducible.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b="1" i="1" dirty="0">
                <a:solidFill>
                  <a:srgbClr val="FF0000"/>
                </a:solidFill>
              </a:rPr>
              <a:t>Best artifact award at ISCA 2023.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170" y="3524356"/>
            <a:ext cx="2410037" cy="7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152400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2631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3270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3910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2631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2631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3270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3910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3910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3270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8614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8614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8614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8611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8611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8611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8611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8840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8840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8840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8836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8836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8836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8836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8387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8387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8387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8383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8383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8383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8383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8165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8165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8165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8161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8161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8161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8161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9069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9069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9069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9065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9065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9065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9065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4945278" y="1541006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4942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2499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3793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8137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8358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8583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8810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8137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8581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9019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1797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676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676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676407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3210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r>
              <a:rPr lang="en-US" sz="2800" b="1">
                <a:solidFill>
                  <a:srgbClr val="538233"/>
                </a:solidFill>
                <a:latin typeface="Cambria"/>
              </a:rPr>
              <a:t>3D TCAD model [Yang+, EDL'19]</a:t>
            </a:r>
            <a:endParaRPr lang="en-US" sz="2800">
              <a:solidFill>
                <a:srgbClr val="538233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152400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 </a:t>
            </a:r>
            <a:r>
              <a:rPr lang="en-US" sz="2000" b="1" i="1" dirty="0">
                <a:solidFill>
                  <a:srgbClr val="C00000"/>
                </a:solidFill>
                <a:latin typeface="Cambria"/>
                <a:ea typeface="Cambria"/>
                <a:cs typeface="Arial"/>
              </a:rPr>
              <a:t>HC</a:t>
            </a:r>
            <a:r>
              <a:rPr lang="en-US" sz="2000" b="1" i="1" baseline="-25000" dirty="0">
                <a:solidFill>
                  <a:srgbClr val="C00000"/>
                </a:solidFill>
                <a:latin typeface="Cambria"/>
                <a:ea typeface="Cambria"/>
                <a:cs typeface="Arial"/>
              </a:rPr>
              <a:t>first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  <a:cs typeface="Arial"/>
              </a:rPr>
              <a:t> decreases as temperature increases</a:t>
            </a:r>
            <a:r>
              <a:rPr lang="en-US" sz="2000" dirty="0">
                <a:solidFill>
                  <a:prstClr val="black"/>
                </a:solidFill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lang="en-US" sz="2000" b="1" i="1" dirty="0">
                <a:solidFill>
                  <a:srgbClr val="538233"/>
                </a:solidFill>
                <a:latin typeface="Cambria"/>
                <a:ea typeface="Cambria"/>
                <a:cs typeface="Arial"/>
              </a:rPr>
              <a:t>HC</a:t>
            </a:r>
            <a:r>
              <a:rPr lang="en-US" sz="2000" b="1" i="1" baseline="-25000" dirty="0">
                <a:solidFill>
                  <a:srgbClr val="538233"/>
                </a:solidFill>
                <a:latin typeface="Cambria"/>
                <a:ea typeface="Cambria"/>
                <a:cs typeface="Arial"/>
              </a:rPr>
              <a:t>first</a:t>
            </a:r>
            <a:r>
              <a:rPr lang="en-US" sz="2000" b="1" dirty="0">
                <a:solidFill>
                  <a:srgbClr val="538233"/>
                </a:solidFill>
                <a:latin typeface="Cambria"/>
                <a:ea typeface="Cambria"/>
                <a:cs typeface="Arial"/>
              </a:rPr>
              <a:t> starts to increase as temperature increases</a:t>
            </a:r>
            <a:endParaRPr lang="en-US" sz="2000">
              <a:solidFill>
                <a:srgbClr val="538233"/>
              </a:solidFill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1521941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2000" dirty="0">
                <a:solidFill>
                  <a:prstClr val="black"/>
                </a:solidFill>
                <a:latin typeface="Cambria"/>
                <a:ea typeface="+mn-lt"/>
                <a:cs typeface="Calibri" panose="020F0502020204030204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lang="en-US" sz="2000" dirty="0">
                <a:solidFill>
                  <a:prstClr val="black"/>
                </a:solidFill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lang="en-US" sz="2000" b="1">
                <a:solidFill>
                  <a:srgbClr val="C00000"/>
                </a:solidFill>
                <a:latin typeface="Cambria"/>
                <a:ea typeface="+mn-lt"/>
                <a:cs typeface="Calibri" panose="020F0502020204030204"/>
              </a:rPr>
              <a:t>inflection point</a:t>
            </a:r>
            <a:endParaRPr lang="en-US" b="1">
              <a:solidFill>
                <a:srgbClr val="C00000"/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mbria"/>
                <a:ea typeface="Cambria"/>
              </a:rPr>
              <a:t>Example Attack Improvement: </a:t>
            </a:r>
            <a:br>
              <a:rPr lang="en-US" sz="3600" dirty="0">
                <a:latin typeface="Cambria"/>
                <a:ea typeface="Cambria"/>
              </a:rPr>
            </a:br>
            <a:r>
              <a:rPr lang="en-US" dirty="0">
                <a:latin typeface="Cambria"/>
                <a:ea typeface="Cambria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8032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endParaRPr lang="en-US" sz="500" b="1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algn="ctr" defTabSz="914400">
                <a:defRPr/>
              </a:pPr>
              <a:r>
                <a:rPr lang="en-US" sz="1600">
                  <a:solidFill>
                    <a:prstClr val="black"/>
                  </a:solidFill>
                  <a:latin typeface="Cambria"/>
                  <a:ea typeface="Cambria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600" b="1">
                  <a:solidFill>
                    <a:prstClr val="black"/>
                  </a:solidFill>
                  <a:latin typeface="Cambria" panose="02040503050406030204" pitchFamily="18" charset="0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b="1">
                  <a:solidFill>
                    <a:srgbClr val="C00000"/>
                  </a:solidFill>
                  <a:latin typeface="Cambria"/>
                  <a:ea typeface="Cambria"/>
                </a:rPr>
                <a:t>76.6% </a:t>
              </a:r>
              <a:endParaRPr lang="en-US">
                <a:solidFill>
                  <a:prstClr val="black"/>
                </a:solidFill>
                <a:latin typeface="Cambria"/>
                <a:ea typeface="Cambria"/>
              </a:endParaRPr>
            </a:p>
            <a:p>
              <a:pPr algn="ctr" defTabSz="914400">
                <a:defRPr/>
              </a:pPr>
              <a:r>
                <a:rPr lang="en-US" b="1">
                  <a:solidFill>
                    <a:srgbClr val="C00000"/>
                  </a:solidFill>
                  <a:latin typeface="Cambria"/>
                  <a:ea typeface="Cambria"/>
                </a:rPr>
                <a:t>of the cells</a:t>
              </a:r>
              <a:r>
                <a:rPr lang="en-US" b="1" baseline="30000">
                  <a:solidFill>
                    <a:srgbClr val="C00000"/>
                  </a:solidFill>
                  <a:latin typeface="Cambria"/>
                  <a:ea typeface="Cambria"/>
                </a:rPr>
                <a:t>*</a:t>
              </a:r>
              <a:endParaRPr lang="en-US" baseline="30000">
                <a:solidFill>
                  <a:prstClr val="black"/>
                </a:solidFill>
                <a:latin typeface="Cambria"/>
                <a:ea typeface="Cambria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4467997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sz="1100" dirty="0">
                <a:solidFill>
                  <a:prstClr val="black"/>
                </a:solidFill>
                <a:latin typeface="Cambria"/>
                <a:ea typeface="Cambria"/>
              </a:rPr>
              <a:t>*Example fraction values from SK Hynix modules </a:t>
            </a:r>
            <a:endParaRPr lang="en-US" sz="1100" dirty="0">
              <a:solidFill>
                <a:prstClr val="black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10668000" y="3898951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b="1">
                  <a:solidFill>
                    <a:srgbClr val="0070C0"/>
                  </a:solidFill>
                  <a:latin typeface="Cambria"/>
                  <a:ea typeface="Cambria"/>
                </a:rPr>
                <a:t>0.4% </a:t>
              </a:r>
              <a:endParaRPr lang="en-US">
                <a:solidFill>
                  <a:prstClr val="black"/>
                </a:solidFill>
                <a:latin typeface="Cambria"/>
                <a:ea typeface="Cambria"/>
              </a:endParaRPr>
            </a:p>
            <a:p>
              <a:pPr algn="ctr" defTabSz="914400">
                <a:defRPr/>
              </a:pPr>
              <a:r>
                <a:rPr lang="en-US" b="1">
                  <a:solidFill>
                    <a:srgbClr val="0070C0"/>
                  </a:solidFill>
                  <a:latin typeface="Cambria"/>
                  <a:ea typeface="Cambria"/>
                </a:rPr>
                <a:t>of the cells</a:t>
              </a:r>
              <a:r>
                <a:rPr lang="en-US" b="1" baseline="30000">
                  <a:solidFill>
                    <a:srgbClr val="0070C0"/>
                  </a:solidFill>
                  <a:latin typeface="Cambria"/>
                  <a:ea typeface="Cambria"/>
                </a:rPr>
                <a:t>*</a:t>
              </a:r>
              <a:endParaRPr lang="en-US" baseline="30000">
                <a:solidFill>
                  <a:prstClr val="black"/>
                </a:solidFill>
                <a:latin typeface="Cambria"/>
                <a:ea typeface="Cambria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endParaRPr lang="en-US" sz="500" b="1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algn="ctr" defTabSz="914400">
                <a:defRPr/>
              </a:pPr>
              <a:r>
                <a:rPr lang="en-US" sz="1600">
                  <a:solidFill>
                    <a:prstClr val="black"/>
                  </a:solidFill>
                  <a:latin typeface="Cambria"/>
                  <a:ea typeface="Cambria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b="1">
                  <a:solidFill>
                    <a:prstClr val="black"/>
                  </a:solidFill>
                  <a:latin typeface="Cambria" panose="02040503050406030204" pitchFamily="18" charset="0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8031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endParaRPr lang="en-US" sz="500" b="1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algn="ctr" defTabSz="914400">
                <a:defRPr/>
              </a:pPr>
              <a:r>
                <a:rPr lang="en-US" sz="1600">
                  <a:solidFill>
                    <a:prstClr val="black"/>
                  </a:solidFill>
                  <a:latin typeface="Cambria"/>
                  <a:ea typeface="Cambria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600" b="1">
                  <a:solidFill>
                    <a:prstClr val="black"/>
                  </a:solidFill>
                  <a:latin typeface="Cambria" panose="02040503050406030204" pitchFamily="18" charset="0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b="1">
                  <a:solidFill>
                    <a:srgbClr val="0070C0"/>
                  </a:solidFill>
                  <a:latin typeface="Cambria"/>
                  <a:ea typeface="Cambria"/>
                </a:rPr>
                <a:t>0.4% </a:t>
              </a:r>
              <a:endParaRPr lang="en-US">
                <a:solidFill>
                  <a:srgbClr val="0070C0"/>
                </a:solidFill>
                <a:latin typeface="Cambria"/>
                <a:ea typeface="Cambria"/>
              </a:endParaRPr>
            </a:p>
            <a:p>
              <a:pPr algn="ctr" defTabSz="914400">
                <a:defRPr/>
              </a:pPr>
              <a:r>
                <a:rPr lang="en-US" b="1">
                  <a:solidFill>
                    <a:srgbClr val="0070C0"/>
                  </a:solidFill>
                  <a:latin typeface="Cambria"/>
                  <a:ea typeface="Cambria"/>
                </a:rPr>
                <a:t>of the cells</a:t>
              </a:r>
              <a:r>
                <a:rPr lang="en-US" b="1" baseline="30000">
                  <a:solidFill>
                    <a:srgbClr val="0070C0"/>
                  </a:solidFill>
                  <a:latin typeface="Cambria"/>
                  <a:ea typeface="Cambria"/>
                </a:rPr>
                <a:t>*</a:t>
              </a:r>
              <a:endParaRPr lang="en-US" baseline="30000">
                <a:solidFill>
                  <a:srgbClr val="0070C0"/>
                </a:solidFill>
                <a:latin typeface="Cambria"/>
                <a:ea typeface="Cambria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1880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1880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800" b="1">
                <a:solidFill>
                  <a:prstClr val="black"/>
                </a:solidFill>
                <a:latin typeface="Cambria" panose="02040503050406030204" pitchFamily="18" charset="0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1602354" y="222426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dirty="0">
              <a:solidFill>
                <a:srgbClr val="4472C4">
                  <a:lumMod val="75000"/>
                </a:srgbClr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5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1596067" y="538804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68400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8162251" y="5382054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3810000" y="3762054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1468586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2207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2240585" y="1636622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3956254" y="1636622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5677435" y="1636622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7389809" y="1636622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2209014" y="3244308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2242050" y="3013475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2207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2240585" y="4980220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4667427" y="4980220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9507735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7070356" y="4980220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9486882" y="4980220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b="1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4937940" y="3014808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7620216" y="3013475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prstClr val="black"/>
                  </a:solidFill>
                  <a:latin typeface="Cambria" panose="02040503050406030204" pitchFamily="18" charset="0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4825755" y="3495807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3141745" y="5494174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Bank</a:t>
              </a:r>
              <a:b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</a:br>
              <a:r>
                <a:rPr lang="en-US" err="1">
                  <a:solidFill>
                    <a:srgbClr val="0070C0"/>
                  </a:solidFill>
                  <a:latin typeface="Cambria" panose="02040503050406030204" pitchFamily="18" charset="0"/>
                </a:rPr>
                <a:t>precharged</a:t>
              </a: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7617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2223915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 </a:t>
              </a:r>
              <a:br>
                <a:rPr lang="en-US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>
                  <a:solidFill>
                    <a:srgbClr val="C00000"/>
                  </a:solidFill>
                  <a:latin typeface="Cambria" panose="02040503050406030204" pitchFamily="18" charset="0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5583114" y="5490567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Bank</a:t>
              </a:r>
              <a:b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</a:br>
              <a:r>
                <a:rPr lang="en-US" err="1">
                  <a:solidFill>
                    <a:srgbClr val="0070C0"/>
                  </a:solidFill>
                  <a:latin typeface="Cambria" panose="02040503050406030204" pitchFamily="18" charset="0"/>
                </a:rPr>
                <a:t>precharged</a:t>
              </a: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7998117" y="5497295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Bank</a:t>
              </a:r>
              <a:b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</a:br>
              <a:r>
                <a:rPr lang="en-US" err="1">
                  <a:solidFill>
                    <a:srgbClr val="0070C0"/>
                  </a:solidFill>
                  <a:latin typeface="Cambria" panose="02040503050406030204" pitchFamily="18" charset="0"/>
                </a:rPr>
                <a:t>precharged</a:t>
              </a:r>
              <a:r>
                <a:rPr lang="en-US">
                  <a:solidFill>
                    <a:srgbClr val="0070C0"/>
                  </a:solidFill>
                  <a:latin typeface="Cambria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1524007" y="1874735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Developing </a:t>
            </a:r>
            <a:br>
              <a:rPr lang="en-US" sz="3200" dirty="0">
                <a:latin typeface="Cambria" panose="02040503050406030204" pitchFamily="18" charset="0"/>
              </a:rPr>
            </a:br>
            <a:endParaRPr lang="en-US" sz="1200" dirty="0">
              <a:latin typeface="Cambria" panose="02040503050406030204" pitchFamily="18" charset="0"/>
            </a:endParaRPr>
          </a:p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dirty="0"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3200" dirty="0">
                <a:latin typeface="Cambria" panose="02040503050406030204" pitchFamily="18" charset="0"/>
              </a:rPr>
            </a:br>
            <a:r>
              <a:rPr lang="en-US" sz="3200" dirty="0">
                <a:solidFill>
                  <a:srgbClr val="7030A0"/>
                </a:solidFill>
                <a:latin typeface="Cambria" panose="02040503050406030204" pitchFamily="18" charset="0"/>
              </a:rPr>
              <a:t>revisiting memory controller designs</a:t>
            </a:r>
            <a:br>
              <a:rPr lang="en-US" sz="1200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enable scientists and engineers to build </a:t>
            </a:r>
            <a:br>
              <a:rPr lang="en-US" sz="28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3" y="355545"/>
            <a:ext cx="3200400" cy="3200400"/>
          </a:xfr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/>
              <a:pPr/>
              <a:t>75</a:t>
            </a:fld>
            <a:endParaRPr lang="en-US" sz="18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4554951" y="1879815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629836" y="2060144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2400" b="1">
                  <a:solidFill>
                    <a:srgbClr val="BD5511"/>
                  </a:solidFill>
                  <a:latin typeface="Cambria" panose="02040503050406030204" pitchFamily="18" charset="0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2300" b="1">
                    <a:solidFill>
                      <a:srgbClr val="70AD47">
                        <a:lumMod val="75000"/>
                      </a:srgbClr>
                    </a:solidFill>
                    <a:latin typeface="Cambria" panose="02040503050406030204" pitchFamily="18" charset="0"/>
                    <a:ea typeface="等线" panose="02010600030101010101" pitchFamily="2" charset="-122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2300" b="1">
                    <a:solidFill>
                      <a:prstClr val="white">
                        <a:lumMod val="85000"/>
                      </a:prstClr>
                    </a:solidFill>
                    <a:latin typeface="Cambria" panose="02040503050406030204" pitchFamily="18" charset="0"/>
                    <a:ea typeface="等线" panose="02010600030101010101" pitchFamily="2" charset="-122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4230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2400" b="1">
                  <a:solidFill>
                    <a:srgbClr val="70AD47">
                      <a:lumMod val="75000"/>
                    </a:srgbClr>
                  </a:solidFill>
                  <a:latin typeface="Cambria" panose="02040503050406030204" pitchFamily="18" charset="0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ct val="90000"/>
                </a:lnSpc>
                <a:defRPr/>
              </a:pPr>
              <a:r>
                <a:rPr lang="en-US" sz="2300" b="1">
                  <a:solidFill>
                    <a:prstClr val="black"/>
                  </a:solidFill>
                  <a:latin typeface="Cambria" panose="02040503050406030204" pitchFamily="18" charset="0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302588"/>
              <a:ext cx="780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b="1">
                  <a:solidFill>
                    <a:srgbClr val="5B9BD5">
                      <a:lumMod val="20000"/>
                      <a:lumOff val="80000"/>
                    </a:srgbClr>
                  </a:solidFill>
                  <a:latin typeface="Calibri" panose="020F0502020204030204"/>
                  <a:ea typeface="等线" panose="02010600030101010101" pitchFamily="2" charset="-122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defTabSz="914400">
                <a:defRPr/>
              </a:pPr>
              <a:endParaRPr lang="en-US" sz="16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7553923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80000"/>
              </a:lnSpc>
              <a:defRPr/>
            </a:pPr>
            <a:r>
              <a:rPr lang="en-US" sz="2400" b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7553923" y="3296490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defRPr/>
            </a:pPr>
            <a:endParaRPr lang="en-US" sz="16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7665766" y="5229005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400">
              <a:lnSpc>
                <a:spcPct val="90000"/>
              </a:lnSpc>
              <a:defRPr/>
            </a:pPr>
            <a:r>
              <a:rPr lang="en-US" sz="2300" b="1">
                <a:solidFill>
                  <a:srgbClr val="5B9BD5">
                    <a:lumMod val="20000"/>
                    <a:lumOff val="80000"/>
                  </a:srgbClr>
                </a:solidFill>
                <a:latin typeface="Cambria" panose="02040503050406030204" pitchFamily="18" charset="0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7654551" y="3393300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 err="1">
                  <a:solidFill>
                    <a:srgbClr val="ED7D31"/>
                  </a:solidFill>
                  <a:latin typeface="Cambria" panose="02040503050406030204" pitchFamily="18" charset="0"/>
                </a:rPr>
                <a:t>Bitline</a:t>
              </a:r>
              <a:endParaRPr lang="en-US" sz="1600">
                <a:solidFill>
                  <a:srgbClr val="ED7D3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ED7D31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7665773" y="3750932"/>
            <a:ext cx="2996877" cy="1451934"/>
            <a:chOff x="6141766" y="3750932"/>
            <a:chExt cx="2996877" cy="1451934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mbria" panose="02040503050406030204" pitchFamily="18" charset="0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28057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4688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3632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6956"/>
              <a:ext cx="397637" cy="294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4472C4"/>
                  </a:solidFill>
                  <a:latin typeface="Calibri" panose="020F0502020204030204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7916612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80000"/>
                </a:lnSpc>
                <a:defRPr/>
              </a:pPr>
              <a:r>
                <a:rPr lang="en-US" sz="1600">
                  <a:solidFill>
                    <a:prstClr val="black"/>
                  </a:solidFill>
                  <a:latin typeface="Cambria" panose="02040503050406030204" pitchFamily="18" charset="0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307686" y="3334657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7339752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7837721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9898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1620"/>
              </a:lnSpc>
              <a:defRPr/>
            </a:pPr>
            <a:r>
              <a:rPr lang="en-US" sz="1600" b="1">
                <a:solidFill>
                  <a:srgbClr val="C00000"/>
                </a:solidFill>
                <a:latin typeface="Cambria" panose="02040503050406030204" pitchFamily="18" charset="0"/>
              </a:rPr>
              <a:t>DRAM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3186855" y="3783259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3183892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6028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2202340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61" y="1498538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1983119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5905225" y="127816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2151816" y="127681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3672459" y="127546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7030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152400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00" y="1611753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88" y="3859130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2416112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b="1">
                  <a:solidFill>
                    <a:srgbClr val="C00000"/>
                  </a:solidFill>
                  <a:latin typeface="Cambria" panose="02040503050406030204" pitchFamily="18" charset="0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>
                  <a:solidFill>
                    <a:prstClr val="black"/>
                  </a:solidFill>
                  <a:latin typeface="Cambria" panose="02040503050406030204" pitchFamily="18" charset="0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2068427" y="3825474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mbria" panose="02040503050406030204" pitchFamily="18" charset="0"/>
                  <a:ea typeface="Cambri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defTabSz="914400">
                  <a:defRPr/>
                </a:pPr>
                <a:r>
                  <a:rPr lang="en-US" sz="2400" b="1">
                    <a:solidFill>
                      <a:srgbClr val="0070C0"/>
                    </a:solidFill>
                    <a:latin typeface="Cambria"/>
                    <a:ea typeface="Cambria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mbria" panose="02040503050406030204" pitchFamily="18" charset="0"/>
                  <a:ea typeface="Cambri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defTabSz="914400">
                  <a:defRPr/>
                </a:pPr>
                <a:r>
                  <a:rPr lang="en-US" sz="2400" b="1">
                    <a:solidFill>
                      <a:srgbClr val="C55910"/>
                    </a:solidFill>
                    <a:latin typeface="Cambria"/>
                    <a:ea typeface="Cambria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6010188" y="3824075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mbria" panose="02040503050406030204" pitchFamily="18" charset="0"/>
                  <a:ea typeface="Cambria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defTabSz="914400">
                  <a:defRPr/>
                </a:pPr>
                <a:r>
                  <a:rPr lang="en-US" sz="2400" b="1">
                    <a:solidFill>
                      <a:srgbClr val="C55910"/>
                    </a:solidFill>
                    <a:latin typeface="Cambria"/>
                    <a:ea typeface="Cambria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914400">
                  <a:defRPr/>
                </a:pPr>
                <a:endParaRPr lang="en-US" sz="1600" b="1">
                  <a:solidFill>
                    <a:prstClr val="black"/>
                  </a:solidFill>
                  <a:latin typeface="Cambria" panose="02040503050406030204" pitchFamily="18" charset="0"/>
                  <a:ea typeface="Cambria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defTabSz="914400">
                  <a:defRPr/>
                </a:pPr>
                <a:r>
                  <a:rPr lang="en-US" sz="2400" b="1">
                    <a:solidFill>
                      <a:srgbClr val="C00000"/>
                    </a:solidFill>
                    <a:latin typeface="Cambria"/>
                    <a:ea typeface="Cambria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3314236" y="3047631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US" sz="2400" b="1">
                  <a:solidFill>
                    <a:prstClr val="black"/>
                  </a:solidFill>
                  <a:latin typeface="Cambria"/>
                  <a:ea typeface="Cambria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US" sz="2400" b="1">
                  <a:solidFill>
                    <a:prstClr val="black"/>
                  </a:solidFill>
                  <a:latin typeface="Cambria"/>
                  <a:ea typeface="Cambria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696974" y="1992225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black"/>
              </a:buClr>
              <a:buNone/>
              <a:defRPr/>
            </a:pPr>
            <a:r>
              <a:rPr lang="en-US" dirty="0">
                <a:solidFill>
                  <a:prstClr val="black"/>
                </a:solidFill>
                <a:latin typeface="Cambria"/>
                <a:ea typeface="Cambria"/>
              </a:rPr>
              <a:t>DRAM cells are vulnerable in a </a:t>
            </a:r>
            <a:r>
              <a:rPr lang="en-US" b="1" dirty="0">
                <a:solidFill>
                  <a:srgbClr val="C55910"/>
                </a:solidFill>
                <a:latin typeface="Cambria"/>
                <a:ea typeface="Cambria"/>
              </a:rPr>
              <a:t>bounded temperature range</a:t>
            </a:r>
            <a:endParaRPr lang="en-US" b="1" dirty="0">
              <a:solidFill>
                <a:srgbClr val="C55910"/>
              </a:solidFill>
              <a:ea typeface="Cambr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2537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>
                <a:solidFill>
                  <a:srgbClr val="C00000"/>
                </a:solidFill>
                <a:latin typeface="Cambria" panose="02040503050406030204" pitchFamily="18" charset="0"/>
              </a:rPr>
              <a:t>Heating up</a:t>
            </a:r>
            <a:br>
              <a:rPr lang="en-US" sz="2000" b="1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000" b="1">
                <a:solidFill>
                  <a:prstClr val="black"/>
                </a:solidFill>
                <a:latin typeface="Cambria" panose="02040503050406030204" pitchFamily="18" charset="0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6815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</a:rPr>
              <a:t>Cooling down</a:t>
            </a:r>
            <a:br>
              <a:rPr lang="en-US" sz="2000" b="1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000" b="1">
                <a:solidFill>
                  <a:prstClr val="black"/>
                </a:solidFill>
                <a:latin typeface="Cambria" panose="02040503050406030204" pitchFamily="18" charset="0"/>
              </a:rPr>
              <a:t>chip temperature</a:t>
            </a:r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3736981" y="2205847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5462454" y="2205847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7187927" y="2205847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8913400" y="2205846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5462454" y="4402312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7187927" y="4402312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8913400" y="4402311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3405272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RowHammer vulnerability 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significantly varies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</a:p>
            <a:p>
              <a:pPr algn="ctr" defTabSz="9144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across DRAM rows and columns due to </a:t>
              </a:r>
              <a:b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</a:br>
              <a:r>
                <a:rPr lang="en-US" sz="2000" b="1" dirty="0">
                  <a:solidFill>
                    <a:srgbClr val="0070C0"/>
                  </a:solidFill>
                  <a:latin typeface="Cambria" panose="02040503050406030204" pitchFamily="18" charset="0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and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manufacturing-process</a:t>
              </a:r>
              <a:endParaRPr lang="en-US" sz="20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Cambria" panose="02040503050406030204" pitchFamily="18" charset="0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3405272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Minimum hammer count to induce the first bitflip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(</a:t>
              </a:r>
              <a:r>
                <a:rPr lang="en-US" sz="2000" b="1" i="1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HC</a:t>
              </a:r>
              <a:r>
                <a:rPr lang="en-US" sz="2000" b="1" i="1" baseline="-2500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first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) </a:t>
              </a:r>
              <a:b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</a:b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significantly varies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 across rows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in a subarray</a:t>
              </a:r>
              <a:r>
                <a:rPr lang="en-US" sz="2000" b="1" dirty="0">
                  <a:solidFill>
                    <a:srgbClr val="0070C0"/>
                  </a:solidFill>
                  <a:latin typeface="Cambria" panose="02040503050406030204" pitchFamily="18" charset="0"/>
                </a:rPr>
                <a:t> </a:t>
              </a:r>
            </a:p>
            <a:p>
              <a:pPr algn="ctr" defTabSz="9144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but </a:t>
              </a:r>
              <a:r>
                <a:rPr lang="en-US" sz="2000" b="1" dirty="0">
                  <a:solidFill>
                    <a:srgbClr val="0070C0"/>
                  </a:solidFill>
                  <a:latin typeface="Cambria" panose="02040503050406030204" pitchFamily="18" charset="0"/>
                </a:rPr>
                <a:t>not as much across subarrays</a:t>
              </a:r>
              <a:endParaRPr lang="en-US" sz="20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Cambria" panose="02040503050406030204" pitchFamily="18" charset="0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1524007" y="978383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CH" sz="11500" b="1" dirty="0">
                <a:solidFill>
                  <a:srgbClr val="ED7D31">
                    <a:lumMod val="75000"/>
                  </a:srgb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rgbClr val="ED7D31">
                  <a:lumMod val="75000"/>
                </a:srgbClr>
              </a:solidFill>
              <a:latin typeface="Font Awesome 5 Free Regular" panose="02000503000000000000" pitchFamily="2" charset="0"/>
            </a:endParaRPr>
          </a:p>
          <a:p>
            <a:pPr algn="ctr">
              <a:defRPr/>
            </a:pPr>
            <a:r>
              <a:rPr lang="en-CH" sz="2000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In-Chip</a:t>
            </a:r>
          </a:p>
          <a:p>
            <a:pPr algn="ctr">
              <a:defRPr/>
            </a:pPr>
            <a:r>
              <a:rPr lang="en-CH" sz="2000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rgbClr val="ED7D31">
                  <a:lumMod val="75000"/>
                </a:srgb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1524000" y="2482667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sz="2400" b="1" dirty="0">
                    <a:solidFill>
                      <a:prstClr val="black"/>
                    </a:solidFill>
                  </a:rPr>
                  <a:t>	</a:t>
                </a: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1524000" y="992155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Periodic Refresh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: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Periodically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restores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charge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DRAM cells leak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over time</a:t>
                </a:r>
                <a:br>
                  <a:rPr lang="en-US" sz="2400" b="1" dirty="0">
                    <a:solidFill>
                      <a:srgbClr val="C00000"/>
                    </a:solidFill>
                  </a:rPr>
                </a:br>
                <a:r>
                  <a:rPr lang="en-US" sz="2400" b="1" dirty="0">
                    <a:solidFill>
                      <a:srgbClr val="C00000"/>
                    </a:solidFill>
                  </a:rPr>
                  <a:t>	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2403515" y="2707144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Preventive Refresh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defTabSz="914400"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Mitigates read disturbance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by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refreshing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potential victim rows</a:t>
            </a: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1521804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3200401" y="1690249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60296" y="3005174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3511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2393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3200401" y="1690249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2393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3377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3511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60296" y="3005174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3351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3339128" y="1839609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2471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3511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60296" y="3005174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3351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3217161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2457618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6" y="965208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1524000" y="529079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61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8364343" y="1501300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757824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846142" y="1503935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61218" y="1501300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7356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8877356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76088" y="4647871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1614585" y="5839606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3945949" y="5837027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6806249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8329855" y="5692016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1522171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3279933" y="2422550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3126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5071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5571666" y="1200188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4888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4753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5022309" y="3022605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4753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5022309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4648860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4753079" y="3022605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4888168" y="2714509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5126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4232101" y="3174113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4246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4340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1524007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3126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3129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1524007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b="1" dirty="0">
                  <a:solidFill>
                    <a:srgbClr val="C00000"/>
                  </a:solidFill>
                  <a:latin typeface="Calibri" panose="020F0502020204030204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1524007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1524007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3129883" y="4430496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3129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1527973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6811224" y="1257849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7775206" y="1254595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8753282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6058163" y="1138774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Agressor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Row</a:t>
              </a:r>
            </a:p>
            <a:p>
              <a:pPr algn="ctr" defTabSz="914400"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Wordline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6518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dirty="0">
                <a:solidFill>
                  <a:srgbClr val="ED7D31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rgbClr val="ED7D31"/>
                </a:solidFill>
                <a:latin typeface="Cambria" panose="02040503050406030204" pitchFamily="18" charset="0"/>
              </a:rPr>
              <a:t> </a:t>
            </a:r>
          </a:p>
          <a:p>
            <a:pPr defTabSz="914400">
              <a:defRPr/>
            </a:pP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 voltage </a:t>
            </a:r>
          </a:p>
          <a:p>
            <a:pPr defTabSz="914400">
              <a:defRPr/>
            </a:pP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is the </a:t>
            </a:r>
            <a:r>
              <a:rPr lang="en-US" sz="2400" i="1" dirty="0">
                <a:solidFill>
                  <a:prstClr val="black"/>
                </a:solidFill>
                <a:latin typeface="Cambria" panose="02040503050406030204" pitchFamily="18" charset="0"/>
              </a:rPr>
              <a:t>key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to inducing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4291852" y="1858358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1519602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prstClr val="black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prstClr val="black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</a:p>
          <a:p>
            <a:pPr algn="ctr" defTabSz="914400">
              <a:defRPr/>
            </a:pP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reduces RowHammer vulnerability </a:t>
            </a:r>
          </a:p>
          <a:p>
            <a:pPr algn="ctr" defTabSz="914400">
              <a:defRPr/>
            </a:pPr>
            <a:r>
              <a:rPr lang="en-US" sz="2400" i="1" dirty="0">
                <a:solidFill>
                  <a:prstClr val="black"/>
                </a:solidFill>
                <a:latin typeface="Cambria" panose="02040503050406030204" pitchFamily="18" charset="0"/>
              </a:rPr>
              <a:t>without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significantly affecting 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Cambria" panose="02040503050406030204" pitchFamily="18" charset="0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02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US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  <a:p>
                <a:pPr algn="ctr" defTabSz="91440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2340319" y="3775681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dirty="0">
                  <a:solidFill>
                    <a:srgbClr val="00B050"/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2447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400">
                    <a:defRPr/>
                  </a:pPr>
                  <a:r>
                    <a:rPr lang="en-US" sz="1600" b="1" dirty="0" err="1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600" b="1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400">
                    <a:defRPr/>
                  </a:pPr>
                  <a:r>
                    <a:rPr lang="en-US" sz="1600" b="1" dirty="0" err="1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sz="1600" b="1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dirty="0">
                  <a:solidFill>
                    <a:prstClr val="black"/>
                  </a:solidFill>
                  <a:latin typeface="Cambria" panose="02040503050406030204" pitchFamily="18" charset="0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dirty="0">
                  <a:solidFill>
                    <a:srgbClr val="4472C4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6287127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Wordline</a:t>
              </a:r>
              <a:endParaRPr lang="en-US" sz="16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algn="ctr" defTabSz="914400">
                <a:defRPr/>
              </a:pP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61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1755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757824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3846142" y="1503935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61218" y="1501300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7356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8877356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76088" y="4647871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1614585" y="5839606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3945949" y="5837027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6806249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8329855" y="5692016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1730441" y="2107031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8496404" y="4352833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5298565" y="2402788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8575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8575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8575570" y="3312438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6636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152400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19" y="96033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dirty="0"/>
              <a:t>with Commodity DRAM Chips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46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628850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1524000" y="965208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525705" y="4648207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6276740" y="2003415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1524000" y="2482667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sz="2400" b="1" dirty="0">
                    <a:solidFill>
                      <a:prstClr val="black"/>
                    </a:solidFill>
                  </a:rPr>
                  <a:t>	</a:t>
                </a:r>
                <a:endParaRPr lang="en-US" sz="2400" b="1" dirty="0">
                  <a:solidFill>
                    <a:srgbClr val="ED7D31">
                      <a:lumMod val="75000"/>
                    </a:srgb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1524000" y="992155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Periodic Refresh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: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Periodically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restores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charge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DRAM cells leak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over time</a:t>
                </a:r>
                <a:br>
                  <a:rPr lang="en-US" sz="2400" b="1" dirty="0">
                    <a:solidFill>
                      <a:srgbClr val="C00000"/>
                    </a:solidFill>
                  </a:rPr>
                </a:br>
                <a:r>
                  <a:rPr lang="en-US" sz="2400" b="1" dirty="0">
                    <a:solidFill>
                      <a:srgbClr val="C00000"/>
                    </a:solidFill>
                  </a:rPr>
                  <a:t>	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60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2403515" y="2707144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Preventive Refresh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defTabSz="914400"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Mitigates read disturbance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by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refreshing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ED7D31">
                    <a:lumMod val="75000"/>
                  </a:srgbClr>
                </a:solidFill>
                <a:latin typeface="Cambria" panose="02040503050406030204" pitchFamily="18" charset="0"/>
              </a:rPr>
              <a:t>potential victim rows</a:t>
            </a: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1521804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indent="-342900" defTabSz="9144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1524007" y="992154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1524000" y="1500347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0.08%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1521801" y="3741251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1730445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Throttling Unsafe Accesses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8496404" y="4012634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6362707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32960" y="2205466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5829308" y="3064485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151373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8575563" y="2962539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8575563" y="3509675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1599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19" y="96033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77693" y="699033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628850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5086710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6267451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6246674" y="1253843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678368" y="3313931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5086710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6267449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6524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5086710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6267451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6246674" y="1253843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678368" y="3313931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5086710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6267449" y="1297314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6524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152400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1524000" y="4800769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6863373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2482785" y="5158995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264891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5133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3037122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Qureshi, et al.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</a:b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at Ultra-Low Thresholds via Hybrid Tracking,"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80" y="6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1366" y="6098735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7302426" y="6098735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152400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9376942" y="3701094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u="sng" dirty="0">
                <a:solidFill>
                  <a:srgbClr val="0563C1"/>
                </a:solidFill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1524000" y="3762053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/>
              <a:t>Yağlıkçı</a:t>
            </a:r>
            <a:r>
              <a:rPr lang="en-U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Tuğrul</a:t>
            </a:r>
            <a:r>
              <a:rPr lang="en-US" dirty="0"/>
              <a:t>    Geraldo F. Oliveira    İsmail Emir </a:t>
            </a:r>
            <a:r>
              <a:rPr lang="en-US" dirty="0" err="1"/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Ataberk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6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18226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149513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2800356" y="4620050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4524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5753100" y="1758362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1523999" y="5414566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18226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FARI-Cambri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FARI-Cambria" id="{24796C4D-FDF5-454C-9A4E-D9109C924C7E}" vid="{F153BBAF-5B70-B945-ACFF-8659CA815B5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37577</TotalTime>
  <Words>12521</Words>
  <Application>Microsoft Macintosh PowerPoint</Application>
  <PresentationFormat>Widescreen</PresentationFormat>
  <Paragraphs>2188</Paragraphs>
  <Slides>126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126</vt:i4>
      </vt:variant>
    </vt:vector>
  </HeadingPairs>
  <TitlesOfParts>
    <vt:vector size="142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1_Office 2013 - 2022 Theme</vt:lpstr>
      <vt:lpstr>SAFARI-Cambria</vt:lpstr>
      <vt:lpstr>1_Office Theme</vt:lpstr>
      <vt:lpstr>Enabling Efficient and Scalable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Contributions to Understanding RowHammer</vt:lpstr>
      <vt:lpstr>RowPress [Luo+, ISCA 2023] (Follow up of our analysis)</vt:lpstr>
      <vt:lpstr>Our Recent Works</vt:lpstr>
      <vt:lpstr>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Circuit-Level Justification</vt:lpstr>
      <vt:lpstr>Example Attack Improvement:  Bypassing Defenses with Aggressor Row Active Time</vt:lpstr>
      <vt:lpstr>RowPress vs. RowHammer</vt:lpstr>
      <vt:lpstr>RowPress [Luo+, ISCA 2023]</vt:lpstr>
      <vt:lpstr>Circuit-Level Justification</vt:lpstr>
      <vt:lpstr>Example Attack Improvement:  Temperature-Dependent Trigger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131</cp:revision>
  <dcterms:created xsi:type="dcterms:W3CDTF">2023-10-17T14:07:22Z</dcterms:created>
  <dcterms:modified xsi:type="dcterms:W3CDTF">2024-03-12T23:38:02Z</dcterms:modified>
</cp:coreProperties>
</file>